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9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41504-91B4-1746-AD1E-3A69DA301B58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B524E-C3FC-204E-9686-9CBCA131D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19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6CE41C-FE74-6543-968C-3D203A1C8B35}" type="slidenum">
              <a:rPr lang="en-GB"/>
              <a:pPr>
                <a:defRPr/>
              </a:pPr>
              <a:t>5</a:t>
            </a:fld>
            <a:endParaRPr lang="en-GB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7002"/>
            <a:ext cx="5029200" cy="3849480"/>
          </a:xfrm>
          <a:ln/>
        </p:spPr>
        <p:txBody>
          <a:bodyPr lIns="92075" tIns="46038" rIns="92075" bIns="46038"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  <p:sp>
        <p:nvSpPr>
          <p:cNvPr id="2273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98575" y="801688"/>
            <a:ext cx="4262438" cy="3195637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B0B1A6-AA15-2248-9B6B-8CED7DEEC427}" type="slidenum">
              <a:rPr lang="en-GB"/>
              <a:pPr>
                <a:defRPr/>
              </a:pPr>
              <a:t>14</a:t>
            </a:fld>
            <a:endParaRPr lang="en-GB"/>
          </a:p>
        </p:txBody>
      </p:sp>
      <p:sp>
        <p:nvSpPr>
          <p:cNvPr id="399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32"/>
            <a:ext cx="5029200" cy="4113834"/>
          </a:xfrm>
          <a:ln/>
        </p:spPr>
        <p:txBody>
          <a:bodyPr lIns="92075" tIns="46038" rIns="92075" bIns="46038"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  <p:sp>
        <p:nvSpPr>
          <p:cNvPr id="3993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334BF40-A413-784E-8601-68D953950453}" type="slidenum">
              <a:rPr lang="en-GB"/>
              <a:pPr>
                <a:defRPr/>
              </a:pPr>
              <a:t>6</a:t>
            </a:fld>
            <a:endParaRPr lang="en-GB"/>
          </a:p>
        </p:txBody>
      </p:sp>
      <p:sp>
        <p:nvSpPr>
          <p:cNvPr id="3829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32"/>
            <a:ext cx="5029200" cy="4113834"/>
          </a:xfrm>
          <a:ln/>
        </p:spPr>
        <p:txBody>
          <a:bodyPr lIns="92075" tIns="46038" rIns="92075" bIns="46038"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  <p:sp>
        <p:nvSpPr>
          <p:cNvPr id="3829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A5FA6D0-0D2A-3F44-A680-EA8B41C85B2B}" type="slidenum">
              <a:rPr lang="en-GB"/>
              <a:pPr>
                <a:defRPr/>
              </a:pPr>
              <a:t>7</a:t>
            </a:fld>
            <a:endParaRPr lang="en-GB"/>
          </a:p>
        </p:txBody>
      </p:sp>
      <p:sp>
        <p:nvSpPr>
          <p:cNvPr id="3850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32"/>
            <a:ext cx="5029200" cy="4113834"/>
          </a:xfrm>
          <a:ln/>
        </p:spPr>
        <p:txBody>
          <a:bodyPr lIns="92075" tIns="46038" rIns="92075" bIns="46038"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  <p:sp>
        <p:nvSpPr>
          <p:cNvPr id="38502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74DD46-4B1B-6C49-A06D-C4CDE9914FE8}" type="slidenum">
              <a:rPr lang="en-GB"/>
              <a:pPr>
                <a:defRPr/>
              </a:pPr>
              <a:t>8</a:t>
            </a:fld>
            <a:endParaRPr lang="en-GB"/>
          </a:p>
        </p:txBody>
      </p:sp>
      <p:sp>
        <p:nvSpPr>
          <p:cNvPr id="387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32"/>
            <a:ext cx="5029200" cy="4113834"/>
          </a:xfrm>
          <a:ln/>
        </p:spPr>
        <p:txBody>
          <a:bodyPr lIns="92075" tIns="46038" rIns="92075" bIns="46038"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  <p:sp>
        <p:nvSpPr>
          <p:cNvPr id="3870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297928-2B54-734A-8D40-878C9074A9F0}" type="slidenum">
              <a:rPr lang="en-GB"/>
              <a:pPr>
                <a:defRPr/>
              </a:pPr>
              <a:t>9</a:t>
            </a:fld>
            <a:endParaRPr lang="en-GB"/>
          </a:p>
        </p:txBody>
      </p:sp>
      <p:sp>
        <p:nvSpPr>
          <p:cNvPr id="389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32"/>
            <a:ext cx="5029200" cy="4113834"/>
          </a:xfrm>
          <a:ln/>
        </p:spPr>
        <p:txBody>
          <a:bodyPr lIns="92075" tIns="46038" rIns="92075" bIns="46038"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  <p:sp>
        <p:nvSpPr>
          <p:cNvPr id="38912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4D766EE-1E5F-5A45-A7F7-EEAA1F9CACC0}" type="slidenum">
              <a:rPr lang="en-GB"/>
              <a:pPr>
                <a:defRPr/>
              </a:pPr>
              <a:t>10</a:t>
            </a:fld>
            <a:endParaRPr lang="en-GB"/>
          </a:p>
        </p:txBody>
      </p:sp>
      <p:sp>
        <p:nvSpPr>
          <p:cNvPr id="391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32"/>
            <a:ext cx="5029200" cy="4113834"/>
          </a:xfrm>
          <a:ln/>
        </p:spPr>
        <p:txBody>
          <a:bodyPr lIns="92075" tIns="46038" rIns="92075" bIns="46038"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  <p:sp>
        <p:nvSpPr>
          <p:cNvPr id="3911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8E521B-1190-C945-B131-D800EC345F2A}" type="slidenum">
              <a:rPr lang="en-GB"/>
              <a:pPr>
                <a:defRPr/>
              </a:pPr>
              <a:t>11</a:t>
            </a:fld>
            <a:endParaRPr lang="en-GB"/>
          </a:p>
        </p:txBody>
      </p:sp>
      <p:sp>
        <p:nvSpPr>
          <p:cNvPr id="393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32"/>
            <a:ext cx="5029200" cy="4113834"/>
          </a:xfrm>
          <a:ln/>
        </p:spPr>
        <p:txBody>
          <a:bodyPr lIns="92075" tIns="46038" rIns="92075" bIns="46038"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  <p:sp>
        <p:nvSpPr>
          <p:cNvPr id="39321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6E9656-F3C2-1742-A3AB-8777F43ED429}" type="slidenum">
              <a:rPr lang="en-GB"/>
              <a:pPr>
                <a:defRPr/>
              </a:pPr>
              <a:t>12</a:t>
            </a:fld>
            <a:endParaRPr lang="en-GB"/>
          </a:p>
        </p:txBody>
      </p:sp>
      <p:sp>
        <p:nvSpPr>
          <p:cNvPr id="395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32"/>
            <a:ext cx="5029200" cy="4113834"/>
          </a:xfrm>
          <a:ln/>
        </p:spPr>
        <p:txBody>
          <a:bodyPr lIns="92075" tIns="46038" rIns="92075" bIns="46038"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  <p:sp>
        <p:nvSpPr>
          <p:cNvPr id="39526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43909AF-C776-9C48-8351-33BA91E9D7D1}" type="slidenum">
              <a:rPr lang="en-GB"/>
              <a:pPr>
                <a:defRPr/>
              </a:pPr>
              <a:t>13</a:t>
            </a:fld>
            <a:endParaRPr lang="en-GB"/>
          </a:p>
        </p:txBody>
      </p:sp>
      <p:sp>
        <p:nvSpPr>
          <p:cNvPr id="397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32"/>
            <a:ext cx="5029200" cy="4113834"/>
          </a:xfrm>
          <a:ln/>
        </p:spPr>
        <p:txBody>
          <a:bodyPr lIns="92075" tIns="46038" rIns="92075" bIns="46038"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  <p:sp>
        <p:nvSpPr>
          <p:cNvPr id="3973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CFC-32FE-8D41-B3BA-778F1761ADCF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2CE09-0F99-1E4F-97EB-2AFCEBAE0BB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CFC-32FE-8D41-B3BA-778F1761ADCF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CE09-0F99-1E4F-97EB-2AFCEBAE0B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CFC-32FE-8D41-B3BA-778F1761ADCF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CE09-0F99-1E4F-97EB-2AFCEBAE0B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CFC-32FE-8D41-B3BA-778F1761ADCF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CE09-0F99-1E4F-97EB-2AFCEBAE0B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CFC-32FE-8D41-B3BA-778F1761ADCF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CE09-0F99-1E4F-97EB-2AFCEBAE0BB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CFC-32FE-8D41-B3BA-778F1761ADCF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CE09-0F99-1E4F-97EB-2AFCEBAE0BB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CFC-32FE-8D41-B3BA-778F1761ADCF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CE09-0F99-1E4F-97EB-2AFCEBAE0BB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CFC-32FE-8D41-B3BA-778F1761ADCF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CE09-0F99-1E4F-97EB-2AFCEBAE0B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CFC-32FE-8D41-B3BA-778F1761ADCF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CE09-0F99-1E4F-97EB-2AFCEBAE0B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CFC-32FE-8D41-B3BA-778F1761ADCF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CE09-0F99-1E4F-97EB-2AFCEBAE0B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CFC-32FE-8D41-B3BA-778F1761ADCF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CE09-0F99-1E4F-97EB-2AFCEBAE0B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C44FCFC-32FE-8D41-B3BA-778F1761ADCF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6F2CE09-0F99-1E4F-97EB-2AFCEBAE0BB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5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Consumer, Producer and Community Surplus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much would you be willing to pay for this?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lvl="8"/>
            <a:r>
              <a:rPr lang="en-US" sz="3200" dirty="0" smtClean="0"/>
              <a:t>Or this?</a:t>
            </a:r>
            <a:endParaRPr lang="en-US" sz="3200" dirty="0"/>
          </a:p>
        </p:txBody>
      </p:sp>
      <p:pic>
        <p:nvPicPr>
          <p:cNvPr id="4" name="Picture 3" descr="iPhone-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2134552"/>
            <a:ext cx="2993370" cy="2035492"/>
          </a:xfrm>
          <a:prstGeom prst="rect">
            <a:avLst/>
          </a:prstGeom>
        </p:spPr>
      </p:pic>
      <p:pic>
        <p:nvPicPr>
          <p:cNvPr id="5" name="Picture 4" descr="hot-chocolate-4901a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705" y="3295105"/>
            <a:ext cx="2108345" cy="316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845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/>
          <p:cNvSpPr>
            <a:spLocks noChangeArrowheads="1"/>
          </p:cNvSpPr>
          <p:nvPr/>
        </p:nvSpPr>
        <p:spPr bwMode="auto">
          <a:xfrm>
            <a:off x="1058863" y="635000"/>
            <a:ext cx="6985000" cy="530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47" name="Freeform 3"/>
          <p:cNvSpPr>
            <a:spLocks/>
          </p:cNvSpPr>
          <p:nvPr/>
        </p:nvSpPr>
        <p:spPr bwMode="auto">
          <a:xfrm>
            <a:off x="1068388" y="3762375"/>
            <a:ext cx="3586162" cy="2014538"/>
          </a:xfrm>
          <a:custGeom>
            <a:avLst/>
            <a:gdLst>
              <a:gd name="T0" fmla="*/ 0 w 1737"/>
              <a:gd name="T1" fmla="*/ 11 h 976"/>
              <a:gd name="T2" fmla="*/ 0 w 1737"/>
              <a:gd name="T3" fmla="*/ 975 h 976"/>
              <a:gd name="T4" fmla="*/ 1736 w 1737"/>
              <a:gd name="T5" fmla="*/ 0 h 976"/>
              <a:gd name="T6" fmla="*/ 0 w 1737"/>
              <a:gd name="T7" fmla="*/ 11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37" h="976">
                <a:moveTo>
                  <a:pt x="0" y="11"/>
                </a:moveTo>
                <a:lnTo>
                  <a:pt x="0" y="975"/>
                </a:lnTo>
                <a:lnTo>
                  <a:pt x="1736" y="0"/>
                </a:lnTo>
                <a:lnTo>
                  <a:pt x="0" y="11"/>
                </a:lnTo>
              </a:path>
            </a:pathLst>
          </a:custGeom>
          <a:solidFill>
            <a:srgbClr val="E5CB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48" name="Freeform 4"/>
          <p:cNvSpPr>
            <a:spLocks/>
          </p:cNvSpPr>
          <p:nvPr/>
        </p:nvSpPr>
        <p:spPr bwMode="auto">
          <a:xfrm>
            <a:off x="1050925" y="1387475"/>
            <a:ext cx="3635375" cy="2387600"/>
          </a:xfrm>
          <a:custGeom>
            <a:avLst/>
            <a:gdLst>
              <a:gd name="T0" fmla="*/ 0 w 1726"/>
              <a:gd name="T1" fmla="*/ 0 h 1115"/>
              <a:gd name="T2" fmla="*/ 0 w 1726"/>
              <a:gd name="T3" fmla="*/ 1114 h 1115"/>
              <a:gd name="T4" fmla="*/ 1725 w 1726"/>
              <a:gd name="T5" fmla="*/ 1114 h 1115"/>
              <a:gd name="T6" fmla="*/ 0 w 1726"/>
              <a:gd name="T7" fmla="*/ 0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6" h="1115">
                <a:moveTo>
                  <a:pt x="0" y="0"/>
                </a:moveTo>
                <a:lnTo>
                  <a:pt x="0" y="1114"/>
                </a:lnTo>
                <a:lnTo>
                  <a:pt x="1725" y="1114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49" name="Line 5"/>
          <p:cNvSpPr>
            <a:spLocks noChangeShapeType="1"/>
          </p:cNvSpPr>
          <p:nvPr/>
        </p:nvSpPr>
        <p:spPr bwMode="auto">
          <a:xfrm>
            <a:off x="1066800" y="5943600"/>
            <a:ext cx="7010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50" name="Rectangle 6"/>
          <p:cNvSpPr>
            <a:spLocks noChangeArrowheads="1"/>
          </p:cNvSpPr>
          <p:nvPr/>
        </p:nvSpPr>
        <p:spPr bwMode="auto">
          <a:xfrm>
            <a:off x="746125" y="5851525"/>
            <a:ext cx="4016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200">
                <a:latin typeface="Arial" charset="0"/>
                <a:cs typeface="+mn-cs"/>
              </a:rPr>
              <a:t>O</a:t>
            </a:r>
          </a:p>
        </p:txBody>
      </p:sp>
      <p:sp>
        <p:nvSpPr>
          <p:cNvPr id="390151" name="Rectangle 7"/>
          <p:cNvSpPr>
            <a:spLocks noChangeArrowheads="1"/>
          </p:cNvSpPr>
          <p:nvPr/>
        </p:nvSpPr>
        <p:spPr bwMode="auto">
          <a:xfrm>
            <a:off x="7440613" y="1676400"/>
            <a:ext cx="56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r"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S</a:t>
            </a:r>
          </a:p>
        </p:txBody>
      </p:sp>
      <p:sp>
        <p:nvSpPr>
          <p:cNvPr id="390152" name="Rectangle 8"/>
          <p:cNvSpPr>
            <a:spLocks noChangeArrowheads="1"/>
          </p:cNvSpPr>
          <p:nvPr/>
        </p:nvSpPr>
        <p:spPr bwMode="auto">
          <a:xfrm>
            <a:off x="609600" y="415925"/>
            <a:ext cx="339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>
                <a:latin typeface="Arial" charset="0"/>
                <a:cs typeface="+mn-cs"/>
              </a:rPr>
              <a:t>£</a:t>
            </a:r>
          </a:p>
        </p:txBody>
      </p:sp>
      <p:sp>
        <p:nvSpPr>
          <p:cNvPr id="390153" name="Rectangle 9"/>
          <p:cNvSpPr>
            <a:spLocks noChangeArrowheads="1"/>
          </p:cNvSpPr>
          <p:nvPr/>
        </p:nvSpPr>
        <p:spPr bwMode="auto">
          <a:xfrm>
            <a:off x="7739063" y="5992813"/>
            <a:ext cx="4016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 i="1">
                <a:latin typeface="Arial" charset="0"/>
                <a:cs typeface="+mn-cs"/>
              </a:rPr>
              <a:t>Q</a:t>
            </a:r>
          </a:p>
        </p:txBody>
      </p:sp>
      <p:sp>
        <p:nvSpPr>
          <p:cNvPr id="390154" name="Line 10"/>
          <p:cNvSpPr>
            <a:spLocks noChangeShapeType="1"/>
          </p:cNvSpPr>
          <p:nvPr/>
        </p:nvSpPr>
        <p:spPr bwMode="auto">
          <a:xfrm>
            <a:off x="1050925" y="1387475"/>
            <a:ext cx="5765800" cy="377507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55" name="Rectangle 11"/>
          <p:cNvSpPr>
            <a:spLocks noChangeArrowheads="1"/>
          </p:cNvSpPr>
          <p:nvPr/>
        </p:nvSpPr>
        <p:spPr bwMode="auto">
          <a:xfrm>
            <a:off x="6826250" y="497205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D</a:t>
            </a:r>
          </a:p>
        </p:txBody>
      </p:sp>
      <p:sp>
        <p:nvSpPr>
          <p:cNvPr id="390156" name="Line 12"/>
          <p:cNvSpPr>
            <a:spLocks noChangeShapeType="1"/>
          </p:cNvSpPr>
          <p:nvPr/>
        </p:nvSpPr>
        <p:spPr bwMode="auto">
          <a:xfrm>
            <a:off x="4691063" y="3786188"/>
            <a:ext cx="0" cy="215900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57" name="Rectangle 13"/>
          <p:cNvSpPr>
            <a:spLocks noChangeArrowheads="1"/>
          </p:cNvSpPr>
          <p:nvPr/>
        </p:nvSpPr>
        <p:spPr bwMode="auto">
          <a:xfrm>
            <a:off x="587375" y="34972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90158" name="Rectangle 14"/>
          <p:cNvSpPr>
            <a:spLocks noChangeArrowheads="1"/>
          </p:cNvSpPr>
          <p:nvPr/>
        </p:nvSpPr>
        <p:spPr bwMode="auto">
          <a:xfrm>
            <a:off x="4445000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90159" name="Line 15"/>
          <p:cNvSpPr>
            <a:spLocks noChangeShapeType="1"/>
          </p:cNvSpPr>
          <p:nvPr/>
        </p:nvSpPr>
        <p:spPr bwMode="auto">
          <a:xfrm>
            <a:off x="1066800" y="609600"/>
            <a:ext cx="0" cy="533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60" name="Line 16"/>
          <p:cNvSpPr>
            <a:spLocks noChangeShapeType="1"/>
          </p:cNvSpPr>
          <p:nvPr/>
        </p:nvSpPr>
        <p:spPr bwMode="auto">
          <a:xfrm flipV="1">
            <a:off x="1068388" y="2112963"/>
            <a:ext cx="6557962" cy="36798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61" name="Line 17"/>
          <p:cNvSpPr>
            <a:spLocks noChangeShapeType="1"/>
          </p:cNvSpPr>
          <p:nvPr/>
        </p:nvSpPr>
        <p:spPr bwMode="auto">
          <a:xfrm flipV="1">
            <a:off x="1101725" y="1265238"/>
            <a:ext cx="6221413" cy="3490912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62" name="Rectangle 18"/>
          <p:cNvSpPr>
            <a:spLocks noChangeArrowheads="1"/>
          </p:cNvSpPr>
          <p:nvPr/>
        </p:nvSpPr>
        <p:spPr bwMode="auto">
          <a:xfrm>
            <a:off x="6910388" y="687388"/>
            <a:ext cx="1027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hlink"/>
                </a:solidFill>
                <a:latin typeface="Arial" charset="0"/>
                <a:cs typeface="+mn-cs"/>
              </a:rPr>
              <a:t>S </a:t>
            </a: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+ tax</a:t>
            </a:r>
          </a:p>
        </p:txBody>
      </p:sp>
      <p:sp>
        <p:nvSpPr>
          <p:cNvPr id="390163" name="Line 19"/>
          <p:cNvSpPr>
            <a:spLocks noChangeShapeType="1"/>
          </p:cNvSpPr>
          <p:nvPr/>
        </p:nvSpPr>
        <p:spPr bwMode="auto">
          <a:xfrm flipH="1">
            <a:off x="1085850" y="3768725"/>
            <a:ext cx="3554413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64" name="Line 20"/>
          <p:cNvSpPr>
            <a:spLocks noChangeShapeType="1"/>
          </p:cNvSpPr>
          <p:nvPr/>
        </p:nvSpPr>
        <p:spPr bwMode="auto">
          <a:xfrm flipH="1">
            <a:off x="1068388" y="3208338"/>
            <a:ext cx="2771775" cy="0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65" name="Line 21"/>
          <p:cNvSpPr>
            <a:spLocks noChangeShapeType="1"/>
          </p:cNvSpPr>
          <p:nvPr/>
        </p:nvSpPr>
        <p:spPr bwMode="auto">
          <a:xfrm>
            <a:off x="3840163" y="3208338"/>
            <a:ext cx="0" cy="2703512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66" name="Oval 22"/>
          <p:cNvSpPr>
            <a:spLocks noChangeArrowheads="1"/>
          </p:cNvSpPr>
          <p:nvPr/>
        </p:nvSpPr>
        <p:spPr bwMode="auto">
          <a:xfrm>
            <a:off x="4614863" y="3711575"/>
            <a:ext cx="114300" cy="111125"/>
          </a:xfrm>
          <a:prstGeom prst="ellipse">
            <a:avLst/>
          </a:prstGeom>
          <a:solidFill>
            <a:srgbClr val="00FF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67" name="Oval 23"/>
          <p:cNvSpPr>
            <a:spLocks noChangeArrowheads="1"/>
          </p:cNvSpPr>
          <p:nvPr/>
        </p:nvSpPr>
        <p:spPr bwMode="auto">
          <a:xfrm>
            <a:off x="3779838" y="3149600"/>
            <a:ext cx="114300" cy="111125"/>
          </a:xfrm>
          <a:prstGeom prst="ellipse">
            <a:avLst/>
          </a:prstGeom>
          <a:solidFill>
            <a:srgbClr val="E0C0A0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68" name="Rectangle 24"/>
          <p:cNvSpPr>
            <a:spLocks noChangeArrowheads="1"/>
          </p:cNvSpPr>
          <p:nvPr/>
        </p:nvSpPr>
        <p:spPr bwMode="auto">
          <a:xfrm>
            <a:off x="3576638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</a:p>
        </p:txBody>
      </p:sp>
      <p:sp>
        <p:nvSpPr>
          <p:cNvPr id="390169" name="Rectangle 25"/>
          <p:cNvSpPr>
            <a:spLocks noChangeArrowheads="1"/>
          </p:cNvSpPr>
          <p:nvPr/>
        </p:nvSpPr>
        <p:spPr bwMode="auto">
          <a:xfrm>
            <a:off x="587375" y="29511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</a:p>
        </p:txBody>
      </p:sp>
      <p:sp>
        <p:nvSpPr>
          <p:cNvPr id="390170" name="Rectangle 26"/>
          <p:cNvSpPr>
            <a:spLocks noChangeArrowheads="1"/>
          </p:cNvSpPr>
          <p:nvPr/>
        </p:nvSpPr>
        <p:spPr bwMode="auto">
          <a:xfrm>
            <a:off x="1758950" y="236061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1</a:t>
            </a:r>
          </a:p>
        </p:txBody>
      </p:sp>
      <p:sp>
        <p:nvSpPr>
          <p:cNvPr id="390171" name="Rectangle 27"/>
          <p:cNvSpPr>
            <a:spLocks noChangeArrowheads="1"/>
          </p:cNvSpPr>
          <p:nvPr/>
        </p:nvSpPr>
        <p:spPr bwMode="auto">
          <a:xfrm>
            <a:off x="2405063" y="3262313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2</a:t>
            </a:r>
          </a:p>
        </p:txBody>
      </p:sp>
      <p:sp>
        <p:nvSpPr>
          <p:cNvPr id="390172" name="Rectangle 28"/>
          <p:cNvSpPr>
            <a:spLocks noChangeArrowheads="1"/>
          </p:cNvSpPr>
          <p:nvPr/>
        </p:nvSpPr>
        <p:spPr bwMode="auto">
          <a:xfrm>
            <a:off x="3919538" y="3362325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3</a:t>
            </a:r>
          </a:p>
        </p:txBody>
      </p:sp>
      <p:sp>
        <p:nvSpPr>
          <p:cNvPr id="390173" name="Rectangle 29"/>
          <p:cNvSpPr>
            <a:spLocks noChangeArrowheads="1"/>
          </p:cNvSpPr>
          <p:nvPr/>
        </p:nvSpPr>
        <p:spPr bwMode="auto">
          <a:xfrm>
            <a:off x="2406650" y="375443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4</a:t>
            </a:r>
          </a:p>
        </p:txBody>
      </p:sp>
      <p:sp>
        <p:nvSpPr>
          <p:cNvPr id="390174" name="Rectangle 30"/>
          <p:cNvSpPr>
            <a:spLocks noChangeArrowheads="1"/>
          </p:cNvSpPr>
          <p:nvPr/>
        </p:nvSpPr>
        <p:spPr bwMode="auto">
          <a:xfrm>
            <a:off x="1858963" y="4554538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6</a:t>
            </a:r>
          </a:p>
        </p:txBody>
      </p:sp>
      <p:sp>
        <p:nvSpPr>
          <p:cNvPr id="390175" name="Rectangle 31"/>
          <p:cNvSpPr>
            <a:spLocks noChangeArrowheads="1"/>
          </p:cNvSpPr>
          <p:nvPr/>
        </p:nvSpPr>
        <p:spPr bwMode="auto">
          <a:xfrm>
            <a:off x="3917950" y="37385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5</a:t>
            </a:r>
          </a:p>
        </p:txBody>
      </p:sp>
      <p:sp>
        <p:nvSpPr>
          <p:cNvPr id="390176" name="Line 32"/>
          <p:cNvSpPr>
            <a:spLocks noChangeShapeType="1"/>
          </p:cNvSpPr>
          <p:nvPr/>
        </p:nvSpPr>
        <p:spPr bwMode="auto">
          <a:xfrm flipH="1">
            <a:off x="1068388" y="4244975"/>
            <a:ext cx="2771775" cy="0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77" name="Rectangle 33"/>
          <p:cNvSpPr>
            <a:spLocks noChangeArrowheads="1"/>
          </p:cNvSpPr>
          <p:nvPr/>
        </p:nvSpPr>
        <p:spPr bwMode="auto">
          <a:xfrm>
            <a:off x="0" y="4005263"/>
            <a:ext cx="965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  <a:r>
              <a:rPr lang="en-GB" sz="1600">
                <a:solidFill>
                  <a:schemeClr val="hlink"/>
                </a:solidFill>
                <a:latin typeface="Arial" charset="0"/>
                <a:cs typeface="+mn-cs"/>
              </a:rPr>
              <a:t> </a:t>
            </a:r>
            <a:r>
              <a:rPr lang="en-GB" sz="2000">
                <a:solidFill>
                  <a:schemeClr val="hlink"/>
                </a:solidFill>
                <a:latin typeface="Symbol" charset="0"/>
                <a:cs typeface="+mn-cs"/>
              </a:rPr>
              <a:t>-</a:t>
            </a:r>
            <a:r>
              <a:rPr lang="en-GB" sz="1600">
                <a:solidFill>
                  <a:schemeClr val="hlink"/>
                </a:solidFill>
                <a:latin typeface="Symbol" charset="0"/>
                <a:cs typeface="+mn-cs"/>
              </a:rPr>
              <a:t> </a:t>
            </a:r>
            <a:r>
              <a:rPr lang="en-GB" sz="1600">
                <a:solidFill>
                  <a:schemeClr val="hlink"/>
                </a:solidFill>
                <a:latin typeface="Arial" charset="0"/>
                <a:cs typeface="+mn-cs"/>
              </a:rPr>
              <a:t>tax</a:t>
            </a:r>
          </a:p>
        </p:txBody>
      </p:sp>
      <p:sp>
        <p:nvSpPr>
          <p:cNvPr id="390178" name="Oval 34"/>
          <p:cNvSpPr>
            <a:spLocks noChangeArrowheads="1"/>
          </p:cNvSpPr>
          <p:nvPr/>
        </p:nvSpPr>
        <p:spPr bwMode="auto">
          <a:xfrm>
            <a:off x="3778250" y="4186238"/>
            <a:ext cx="114300" cy="111125"/>
          </a:xfrm>
          <a:prstGeom prst="ellipse">
            <a:avLst/>
          </a:prstGeom>
          <a:solidFill>
            <a:srgbClr val="E0C0A0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0179" name="Rectangle 35"/>
          <p:cNvSpPr>
            <a:spLocks noGrp="1" noChangeArrowheads="1"/>
          </p:cNvSpPr>
          <p:nvPr>
            <p:ph type="title"/>
          </p:nvPr>
        </p:nvSpPr>
        <p:spPr>
          <a:xfrm>
            <a:off x="0" y="842963"/>
            <a:ext cx="9144000" cy="646113"/>
          </a:xfrm>
          <a:effectLst>
            <a:outerShdw blurRad="63500" dist="17961" dir="2700000" algn="ctr" rotWithShape="0">
              <a:schemeClr val="bg2">
                <a:alpha val="74998"/>
              </a:schemeClr>
            </a:outerShdw>
          </a:effectLst>
        </p:spPr>
        <p:txBody>
          <a:bodyPr lIns="92075" tIns="46038" rIns="92075" bIns="46038">
            <a:normAutofit fontScale="90000"/>
          </a:bodyPr>
          <a:lstStyle/>
          <a:p>
            <a:pPr>
              <a:defRPr/>
            </a:pPr>
            <a:r>
              <a:rPr lang="en-GB" dirty="0" smtClean="0">
                <a:cs typeface="+mj-cs"/>
              </a:rPr>
              <a:t>Deadweight loss from an indirect tax</a:t>
            </a:r>
          </a:p>
        </p:txBody>
      </p:sp>
    </p:spTree>
    <p:extLst>
      <p:ext uri="{BB962C8B-B14F-4D97-AF65-F5344CB8AC3E}">
        <p14:creationId xmlns:p14="http://schemas.microsoft.com/office/powerpoint/2010/main" val="2154568392"/>
      </p:ext>
    </p:extLst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/>
          <p:cNvSpPr>
            <a:spLocks noChangeArrowheads="1"/>
          </p:cNvSpPr>
          <p:nvPr/>
        </p:nvSpPr>
        <p:spPr bwMode="auto">
          <a:xfrm>
            <a:off x="1058863" y="635000"/>
            <a:ext cx="6985000" cy="530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195" name="Freeform 3"/>
          <p:cNvSpPr>
            <a:spLocks/>
          </p:cNvSpPr>
          <p:nvPr/>
        </p:nvSpPr>
        <p:spPr bwMode="auto">
          <a:xfrm>
            <a:off x="1068388" y="3762375"/>
            <a:ext cx="3586162" cy="2014538"/>
          </a:xfrm>
          <a:custGeom>
            <a:avLst/>
            <a:gdLst>
              <a:gd name="T0" fmla="*/ 0 w 1737"/>
              <a:gd name="T1" fmla="*/ 11 h 976"/>
              <a:gd name="T2" fmla="*/ 0 w 1737"/>
              <a:gd name="T3" fmla="*/ 975 h 976"/>
              <a:gd name="T4" fmla="*/ 1736 w 1737"/>
              <a:gd name="T5" fmla="*/ 0 h 976"/>
              <a:gd name="T6" fmla="*/ 0 w 1737"/>
              <a:gd name="T7" fmla="*/ 11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37" h="976">
                <a:moveTo>
                  <a:pt x="0" y="11"/>
                </a:moveTo>
                <a:lnTo>
                  <a:pt x="0" y="975"/>
                </a:lnTo>
                <a:lnTo>
                  <a:pt x="1736" y="0"/>
                </a:lnTo>
                <a:lnTo>
                  <a:pt x="0" y="11"/>
                </a:lnTo>
              </a:path>
            </a:pathLst>
          </a:custGeom>
          <a:solidFill>
            <a:srgbClr val="E5CB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196" name="Freeform 4"/>
          <p:cNvSpPr>
            <a:spLocks/>
          </p:cNvSpPr>
          <p:nvPr/>
        </p:nvSpPr>
        <p:spPr bwMode="auto">
          <a:xfrm>
            <a:off x="1050925" y="1387475"/>
            <a:ext cx="2774950" cy="1822450"/>
          </a:xfrm>
          <a:custGeom>
            <a:avLst/>
            <a:gdLst>
              <a:gd name="T0" fmla="*/ 0 w 1726"/>
              <a:gd name="T1" fmla="*/ 0 h 1115"/>
              <a:gd name="T2" fmla="*/ 0 w 1726"/>
              <a:gd name="T3" fmla="*/ 1114 h 1115"/>
              <a:gd name="T4" fmla="*/ 1725 w 1726"/>
              <a:gd name="T5" fmla="*/ 1114 h 1115"/>
              <a:gd name="T6" fmla="*/ 0 w 1726"/>
              <a:gd name="T7" fmla="*/ 0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6" h="1115">
                <a:moveTo>
                  <a:pt x="0" y="0"/>
                </a:moveTo>
                <a:lnTo>
                  <a:pt x="0" y="1114"/>
                </a:lnTo>
                <a:lnTo>
                  <a:pt x="1725" y="1114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197" name="Line 5"/>
          <p:cNvSpPr>
            <a:spLocks noChangeShapeType="1"/>
          </p:cNvSpPr>
          <p:nvPr/>
        </p:nvSpPr>
        <p:spPr bwMode="auto">
          <a:xfrm>
            <a:off x="1066800" y="5943600"/>
            <a:ext cx="7010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198" name="Rectangle 6"/>
          <p:cNvSpPr>
            <a:spLocks noChangeArrowheads="1"/>
          </p:cNvSpPr>
          <p:nvPr/>
        </p:nvSpPr>
        <p:spPr bwMode="auto">
          <a:xfrm>
            <a:off x="746125" y="5851525"/>
            <a:ext cx="4016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200">
                <a:latin typeface="Arial" charset="0"/>
                <a:cs typeface="+mn-cs"/>
              </a:rPr>
              <a:t>O</a:t>
            </a:r>
          </a:p>
        </p:txBody>
      </p:sp>
      <p:sp>
        <p:nvSpPr>
          <p:cNvPr id="392199" name="Rectangle 7"/>
          <p:cNvSpPr>
            <a:spLocks noChangeArrowheads="1"/>
          </p:cNvSpPr>
          <p:nvPr/>
        </p:nvSpPr>
        <p:spPr bwMode="auto">
          <a:xfrm>
            <a:off x="7440613" y="1676400"/>
            <a:ext cx="56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r"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S</a:t>
            </a:r>
          </a:p>
        </p:txBody>
      </p:sp>
      <p:sp>
        <p:nvSpPr>
          <p:cNvPr id="392200" name="Rectangle 8"/>
          <p:cNvSpPr>
            <a:spLocks noChangeArrowheads="1"/>
          </p:cNvSpPr>
          <p:nvPr/>
        </p:nvSpPr>
        <p:spPr bwMode="auto">
          <a:xfrm>
            <a:off x="609600" y="415925"/>
            <a:ext cx="339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>
                <a:latin typeface="Arial" charset="0"/>
                <a:cs typeface="+mn-cs"/>
              </a:rPr>
              <a:t>£</a:t>
            </a:r>
          </a:p>
        </p:txBody>
      </p:sp>
      <p:sp>
        <p:nvSpPr>
          <p:cNvPr id="392201" name="Rectangle 9"/>
          <p:cNvSpPr>
            <a:spLocks noChangeArrowheads="1"/>
          </p:cNvSpPr>
          <p:nvPr/>
        </p:nvSpPr>
        <p:spPr bwMode="auto">
          <a:xfrm>
            <a:off x="7739063" y="5992813"/>
            <a:ext cx="4016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 i="1">
                <a:latin typeface="Arial" charset="0"/>
                <a:cs typeface="+mn-cs"/>
              </a:rPr>
              <a:t>Q</a:t>
            </a:r>
          </a:p>
        </p:txBody>
      </p:sp>
      <p:sp>
        <p:nvSpPr>
          <p:cNvPr id="392202" name="Line 10"/>
          <p:cNvSpPr>
            <a:spLocks noChangeShapeType="1"/>
          </p:cNvSpPr>
          <p:nvPr/>
        </p:nvSpPr>
        <p:spPr bwMode="auto">
          <a:xfrm>
            <a:off x="1050925" y="1387475"/>
            <a:ext cx="5765800" cy="377507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203" name="Rectangle 11"/>
          <p:cNvSpPr>
            <a:spLocks noChangeArrowheads="1"/>
          </p:cNvSpPr>
          <p:nvPr/>
        </p:nvSpPr>
        <p:spPr bwMode="auto">
          <a:xfrm>
            <a:off x="6826250" y="497205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D</a:t>
            </a:r>
          </a:p>
        </p:txBody>
      </p:sp>
      <p:sp>
        <p:nvSpPr>
          <p:cNvPr id="392204" name="Line 12"/>
          <p:cNvSpPr>
            <a:spLocks noChangeShapeType="1"/>
          </p:cNvSpPr>
          <p:nvPr/>
        </p:nvSpPr>
        <p:spPr bwMode="auto">
          <a:xfrm>
            <a:off x="4691063" y="3786188"/>
            <a:ext cx="0" cy="215900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205" name="Rectangle 13"/>
          <p:cNvSpPr>
            <a:spLocks noChangeArrowheads="1"/>
          </p:cNvSpPr>
          <p:nvPr/>
        </p:nvSpPr>
        <p:spPr bwMode="auto">
          <a:xfrm>
            <a:off x="587375" y="34972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92206" name="Rectangle 14"/>
          <p:cNvSpPr>
            <a:spLocks noChangeArrowheads="1"/>
          </p:cNvSpPr>
          <p:nvPr/>
        </p:nvSpPr>
        <p:spPr bwMode="auto">
          <a:xfrm>
            <a:off x="4445000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92207" name="Line 15"/>
          <p:cNvSpPr>
            <a:spLocks noChangeShapeType="1"/>
          </p:cNvSpPr>
          <p:nvPr/>
        </p:nvSpPr>
        <p:spPr bwMode="auto">
          <a:xfrm>
            <a:off x="1066800" y="609600"/>
            <a:ext cx="0" cy="533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208" name="Line 16"/>
          <p:cNvSpPr>
            <a:spLocks noChangeShapeType="1"/>
          </p:cNvSpPr>
          <p:nvPr/>
        </p:nvSpPr>
        <p:spPr bwMode="auto">
          <a:xfrm flipV="1">
            <a:off x="1068388" y="2112963"/>
            <a:ext cx="6557962" cy="36798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209" name="Line 17"/>
          <p:cNvSpPr>
            <a:spLocks noChangeShapeType="1"/>
          </p:cNvSpPr>
          <p:nvPr/>
        </p:nvSpPr>
        <p:spPr bwMode="auto">
          <a:xfrm flipV="1">
            <a:off x="1101725" y="1265238"/>
            <a:ext cx="6221413" cy="3490912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210" name="Rectangle 18"/>
          <p:cNvSpPr>
            <a:spLocks noChangeArrowheads="1"/>
          </p:cNvSpPr>
          <p:nvPr/>
        </p:nvSpPr>
        <p:spPr bwMode="auto">
          <a:xfrm>
            <a:off x="6910388" y="687388"/>
            <a:ext cx="1027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hlink"/>
                </a:solidFill>
                <a:latin typeface="Arial" charset="0"/>
                <a:cs typeface="+mn-cs"/>
              </a:rPr>
              <a:t>S </a:t>
            </a: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+ tax</a:t>
            </a:r>
          </a:p>
        </p:txBody>
      </p:sp>
      <p:sp>
        <p:nvSpPr>
          <p:cNvPr id="392211" name="Line 19"/>
          <p:cNvSpPr>
            <a:spLocks noChangeShapeType="1"/>
          </p:cNvSpPr>
          <p:nvPr/>
        </p:nvSpPr>
        <p:spPr bwMode="auto">
          <a:xfrm flipH="1">
            <a:off x="1085850" y="3768725"/>
            <a:ext cx="3554413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212" name="Line 20"/>
          <p:cNvSpPr>
            <a:spLocks noChangeShapeType="1"/>
          </p:cNvSpPr>
          <p:nvPr/>
        </p:nvSpPr>
        <p:spPr bwMode="auto">
          <a:xfrm flipH="1">
            <a:off x="1068388" y="3208338"/>
            <a:ext cx="2771775" cy="0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213" name="Line 21"/>
          <p:cNvSpPr>
            <a:spLocks noChangeShapeType="1"/>
          </p:cNvSpPr>
          <p:nvPr/>
        </p:nvSpPr>
        <p:spPr bwMode="auto">
          <a:xfrm>
            <a:off x="3840163" y="3208338"/>
            <a:ext cx="0" cy="2703512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214" name="Oval 22"/>
          <p:cNvSpPr>
            <a:spLocks noChangeArrowheads="1"/>
          </p:cNvSpPr>
          <p:nvPr/>
        </p:nvSpPr>
        <p:spPr bwMode="auto">
          <a:xfrm>
            <a:off x="4614863" y="3711575"/>
            <a:ext cx="114300" cy="111125"/>
          </a:xfrm>
          <a:prstGeom prst="ellipse">
            <a:avLst/>
          </a:prstGeom>
          <a:solidFill>
            <a:srgbClr val="00FF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215" name="Oval 23"/>
          <p:cNvSpPr>
            <a:spLocks noChangeArrowheads="1"/>
          </p:cNvSpPr>
          <p:nvPr/>
        </p:nvSpPr>
        <p:spPr bwMode="auto">
          <a:xfrm>
            <a:off x="3779838" y="3149600"/>
            <a:ext cx="114300" cy="111125"/>
          </a:xfrm>
          <a:prstGeom prst="ellipse">
            <a:avLst/>
          </a:prstGeom>
          <a:solidFill>
            <a:srgbClr val="E0C0A0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216" name="Rectangle 24"/>
          <p:cNvSpPr>
            <a:spLocks noChangeArrowheads="1"/>
          </p:cNvSpPr>
          <p:nvPr/>
        </p:nvSpPr>
        <p:spPr bwMode="auto">
          <a:xfrm>
            <a:off x="3576638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</a:p>
        </p:txBody>
      </p:sp>
      <p:sp>
        <p:nvSpPr>
          <p:cNvPr id="392217" name="Rectangle 25"/>
          <p:cNvSpPr>
            <a:spLocks noChangeArrowheads="1"/>
          </p:cNvSpPr>
          <p:nvPr/>
        </p:nvSpPr>
        <p:spPr bwMode="auto">
          <a:xfrm>
            <a:off x="587375" y="29511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</a:p>
        </p:txBody>
      </p:sp>
      <p:sp>
        <p:nvSpPr>
          <p:cNvPr id="392218" name="Rectangle 26"/>
          <p:cNvSpPr>
            <a:spLocks noChangeArrowheads="1"/>
          </p:cNvSpPr>
          <p:nvPr/>
        </p:nvSpPr>
        <p:spPr bwMode="auto">
          <a:xfrm>
            <a:off x="1758950" y="236061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1</a:t>
            </a:r>
          </a:p>
        </p:txBody>
      </p:sp>
      <p:sp>
        <p:nvSpPr>
          <p:cNvPr id="392219" name="Rectangle 27"/>
          <p:cNvSpPr>
            <a:spLocks noChangeArrowheads="1"/>
          </p:cNvSpPr>
          <p:nvPr/>
        </p:nvSpPr>
        <p:spPr bwMode="auto">
          <a:xfrm>
            <a:off x="2405063" y="3262313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2</a:t>
            </a:r>
          </a:p>
        </p:txBody>
      </p:sp>
      <p:sp>
        <p:nvSpPr>
          <p:cNvPr id="392220" name="Rectangle 28"/>
          <p:cNvSpPr>
            <a:spLocks noChangeArrowheads="1"/>
          </p:cNvSpPr>
          <p:nvPr/>
        </p:nvSpPr>
        <p:spPr bwMode="auto">
          <a:xfrm>
            <a:off x="3919538" y="3362325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3</a:t>
            </a:r>
          </a:p>
        </p:txBody>
      </p:sp>
      <p:sp>
        <p:nvSpPr>
          <p:cNvPr id="392221" name="Rectangle 29"/>
          <p:cNvSpPr>
            <a:spLocks noChangeArrowheads="1"/>
          </p:cNvSpPr>
          <p:nvPr/>
        </p:nvSpPr>
        <p:spPr bwMode="auto">
          <a:xfrm>
            <a:off x="2406650" y="375443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4</a:t>
            </a:r>
          </a:p>
        </p:txBody>
      </p:sp>
      <p:sp>
        <p:nvSpPr>
          <p:cNvPr id="392222" name="Rectangle 30"/>
          <p:cNvSpPr>
            <a:spLocks noChangeArrowheads="1"/>
          </p:cNvSpPr>
          <p:nvPr/>
        </p:nvSpPr>
        <p:spPr bwMode="auto">
          <a:xfrm>
            <a:off x="1858963" y="4554538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6</a:t>
            </a:r>
          </a:p>
        </p:txBody>
      </p:sp>
      <p:sp>
        <p:nvSpPr>
          <p:cNvPr id="392223" name="Rectangle 31"/>
          <p:cNvSpPr>
            <a:spLocks noChangeArrowheads="1"/>
          </p:cNvSpPr>
          <p:nvPr/>
        </p:nvSpPr>
        <p:spPr bwMode="auto">
          <a:xfrm>
            <a:off x="3917950" y="37385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5</a:t>
            </a:r>
          </a:p>
        </p:txBody>
      </p:sp>
      <p:sp>
        <p:nvSpPr>
          <p:cNvPr id="392224" name="Line 32"/>
          <p:cNvSpPr>
            <a:spLocks noChangeShapeType="1"/>
          </p:cNvSpPr>
          <p:nvPr/>
        </p:nvSpPr>
        <p:spPr bwMode="auto">
          <a:xfrm flipH="1">
            <a:off x="1068388" y="4244975"/>
            <a:ext cx="2771775" cy="0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225" name="Rectangle 33"/>
          <p:cNvSpPr>
            <a:spLocks noChangeArrowheads="1"/>
          </p:cNvSpPr>
          <p:nvPr/>
        </p:nvSpPr>
        <p:spPr bwMode="auto">
          <a:xfrm>
            <a:off x="0" y="4005263"/>
            <a:ext cx="965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  <a:r>
              <a:rPr lang="en-GB" sz="1600">
                <a:solidFill>
                  <a:schemeClr val="hlink"/>
                </a:solidFill>
                <a:latin typeface="Arial" charset="0"/>
                <a:cs typeface="+mn-cs"/>
              </a:rPr>
              <a:t> </a:t>
            </a:r>
            <a:r>
              <a:rPr lang="en-GB" sz="2000">
                <a:solidFill>
                  <a:schemeClr val="hlink"/>
                </a:solidFill>
                <a:latin typeface="Symbol" charset="0"/>
                <a:cs typeface="+mn-cs"/>
              </a:rPr>
              <a:t>-</a:t>
            </a:r>
            <a:r>
              <a:rPr lang="en-GB" sz="1600">
                <a:solidFill>
                  <a:schemeClr val="hlink"/>
                </a:solidFill>
                <a:latin typeface="Symbol" charset="0"/>
                <a:cs typeface="+mn-cs"/>
              </a:rPr>
              <a:t> </a:t>
            </a:r>
            <a:r>
              <a:rPr lang="en-GB" sz="1600">
                <a:solidFill>
                  <a:schemeClr val="hlink"/>
                </a:solidFill>
                <a:latin typeface="Arial" charset="0"/>
                <a:cs typeface="+mn-cs"/>
              </a:rPr>
              <a:t>tax</a:t>
            </a:r>
          </a:p>
        </p:txBody>
      </p:sp>
      <p:sp>
        <p:nvSpPr>
          <p:cNvPr id="392226" name="Oval 34"/>
          <p:cNvSpPr>
            <a:spLocks noChangeArrowheads="1"/>
          </p:cNvSpPr>
          <p:nvPr/>
        </p:nvSpPr>
        <p:spPr bwMode="auto">
          <a:xfrm>
            <a:off x="3778250" y="4186238"/>
            <a:ext cx="114300" cy="111125"/>
          </a:xfrm>
          <a:prstGeom prst="ellipse">
            <a:avLst/>
          </a:prstGeom>
          <a:solidFill>
            <a:srgbClr val="E0C0A0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2227" name="Rectangle 35"/>
          <p:cNvSpPr>
            <a:spLocks noGrp="1" noChangeArrowheads="1"/>
          </p:cNvSpPr>
          <p:nvPr>
            <p:ph type="title"/>
          </p:nvPr>
        </p:nvSpPr>
        <p:spPr>
          <a:xfrm>
            <a:off x="42863" y="1030287"/>
            <a:ext cx="9144000" cy="646113"/>
          </a:xfrm>
          <a:effectLst>
            <a:outerShdw blurRad="63500" dist="17961" dir="2700000" algn="ctr" rotWithShape="0">
              <a:schemeClr val="bg2">
                <a:alpha val="74998"/>
              </a:schemeClr>
            </a:outerShdw>
          </a:effectLst>
        </p:spPr>
        <p:txBody>
          <a:bodyPr lIns="92075" tIns="46038" rIns="92075" bIns="46038">
            <a:normAutofit fontScale="90000"/>
          </a:bodyPr>
          <a:lstStyle/>
          <a:p>
            <a:pPr>
              <a:defRPr/>
            </a:pPr>
            <a:r>
              <a:rPr lang="en-GB" dirty="0" smtClean="0">
                <a:cs typeface="+mj-cs"/>
              </a:rPr>
              <a:t>Deadweight loss from an indirect tax</a:t>
            </a:r>
          </a:p>
        </p:txBody>
      </p:sp>
    </p:spTree>
    <p:extLst>
      <p:ext uri="{BB962C8B-B14F-4D97-AF65-F5344CB8AC3E}">
        <p14:creationId xmlns:p14="http://schemas.microsoft.com/office/powerpoint/2010/main" val="77737689"/>
      </p:ext>
    </p:extLst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ChangeArrowheads="1"/>
          </p:cNvSpPr>
          <p:nvPr/>
        </p:nvSpPr>
        <p:spPr bwMode="auto">
          <a:xfrm>
            <a:off x="1058863" y="635000"/>
            <a:ext cx="6985000" cy="530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43" name="Freeform 3"/>
          <p:cNvSpPr>
            <a:spLocks/>
          </p:cNvSpPr>
          <p:nvPr/>
        </p:nvSpPr>
        <p:spPr bwMode="auto">
          <a:xfrm>
            <a:off x="1068388" y="4227513"/>
            <a:ext cx="2757487" cy="1549400"/>
          </a:xfrm>
          <a:custGeom>
            <a:avLst/>
            <a:gdLst>
              <a:gd name="T0" fmla="*/ 0 w 1737"/>
              <a:gd name="T1" fmla="*/ 11 h 976"/>
              <a:gd name="T2" fmla="*/ 0 w 1737"/>
              <a:gd name="T3" fmla="*/ 975 h 976"/>
              <a:gd name="T4" fmla="*/ 1736 w 1737"/>
              <a:gd name="T5" fmla="*/ 0 h 976"/>
              <a:gd name="T6" fmla="*/ 0 w 1737"/>
              <a:gd name="T7" fmla="*/ 11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37" h="976">
                <a:moveTo>
                  <a:pt x="0" y="11"/>
                </a:moveTo>
                <a:lnTo>
                  <a:pt x="0" y="975"/>
                </a:lnTo>
                <a:lnTo>
                  <a:pt x="1736" y="0"/>
                </a:lnTo>
                <a:lnTo>
                  <a:pt x="0" y="11"/>
                </a:lnTo>
              </a:path>
            </a:pathLst>
          </a:custGeom>
          <a:solidFill>
            <a:srgbClr val="E5CB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44" name="Freeform 4"/>
          <p:cNvSpPr>
            <a:spLocks/>
          </p:cNvSpPr>
          <p:nvPr/>
        </p:nvSpPr>
        <p:spPr bwMode="auto">
          <a:xfrm>
            <a:off x="1050925" y="1387475"/>
            <a:ext cx="2774950" cy="1822450"/>
          </a:xfrm>
          <a:custGeom>
            <a:avLst/>
            <a:gdLst>
              <a:gd name="T0" fmla="*/ 0 w 1726"/>
              <a:gd name="T1" fmla="*/ 0 h 1115"/>
              <a:gd name="T2" fmla="*/ 0 w 1726"/>
              <a:gd name="T3" fmla="*/ 1114 h 1115"/>
              <a:gd name="T4" fmla="*/ 1725 w 1726"/>
              <a:gd name="T5" fmla="*/ 1114 h 1115"/>
              <a:gd name="T6" fmla="*/ 0 w 1726"/>
              <a:gd name="T7" fmla="*/ 0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6" h="1115">
                <a:moveTo>
                  <a:pt x="0" y="0"/>
                </a:moveTo>
                <a:lnTo>
                  <a:pt x="0" y="1114"/>
                </a:lnTo>
                <a:lnTo>
                  <a:pt x="1725" y="1114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45" name="Line 5"/>
          <p:cNvSpPr>
            <a:spLocks noChangeShapeType="1"/>
          </p:cNvSpPr>
          <p:nvPr/>
        </p:nvSpPr>
        <p:spPr bwMode="auto">
          <a:xfrm>
            <a:off x="1066800" y="5943600"/>
            <a:ext cx="7010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46" name="Rectangle 6"/>
          <p:cNvSpPr>
            <a:spLocks noChangeArrowheads="1"/>
          </p:cNvSpPr>
          <p:nvPr/>
        </p:nvSpPr>
        <p:spPr bwMode="auto">
          <a:xfrm>
            <a:off x="746125" y="5851525"/>
            <a:ext cx="4016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200">
                <a:latin typeface="Arial" charset="0"/>
                <a:cs typeface="+mn-cs"/>
              </a:rPr>
              <a:t>O</a:t>
            </a:r>
          </a:p>
        </p:txBody>
      </p:sp>
      <p:sp>
        <p:nvSpPr>
          <p:cNvPr id="394247" name="Rectangle 7"/>
          <p:cNvSpPr>
            <a:spLocks noChangeArrowheads="1"/>
          </p:cNvSpPr>
          <p:nvPr/>
        </p:nvSpPr>
        <p:spPr bwMode="auto">
          <a:xfrm>
            <a:off x="7440613" y="1676400"/>
            <a:ext cx="56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r"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S</a:t>
            </a:r>
          </a:p>
        </p:txBody>
      </p:sp>
      <p:sp>
        <p:nvSpPr>
          <p:cNvPr id="394248" name="Rectangle 8"/>
          <p:cNvSpPr>
            <a:spLocks noChangeArrowheads="1"/>
          </p:cNvSpPr>
          <p:nvPr/>
        </p:nvSpPr>
        <p:spPr bwMode="auto">
          <a:xfrm>
            <a:off x="609600" y="415925"/>
            <a:ext cx="339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>
                <a:latin typeface="Arial" charset="0"/>
                <a:cs typeface="+mn-cs"/>
              </a:rPr>
              <a:t>£</a:t>
            </a:r>
          </a:p>
        </p:txBody>
      </p:sp>
      <p:sp>
        <p:nvSpPr>
          <p:cNvPr id="394249" name="Rectangle 9"/>
          <p:cNvSpPr>
            <a:spLocks noChangeArrowheads="1"/>
          </p:cNvSpPr>
          <p:nvPr/>
        </p:nvSpPr>
        <p:spPr bwMode="auto">
          <a:xfrm>
            <a:off x="7739063" y="5992813"/>
            <a:ext cx="4016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 i="1">
                <a:latin typeface="Arial" charset="0"/>
                <a:cs typeface="+mn-cs"/>
              </a:rPr>
              <a:t>Q</a:t>
            </a:r>
          </a:p>
        </p:txBody>
      </p:sp>
      <p:sp>
        <p:nvSpPr>
          <p:cNvPr id="394250" name="Line 10"/>
          <p:cNvSpPr>
            <a:spLocks noChangeShapeType="1"/>
          </p:cNvSpPr>
          <p:nvPr/>
        </p:nvSpPr>
        <p:spPr bwMode="auto">
          <a:xfrm>
            <a:off x="1050925" y="1387475"/>
            <a:ext cx="5765800" cy="377507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51" name="Rectangle 11"/>
          <p:cNvSpPr>
            <a:spLocks noChangeArrowheads="1"/>
          </p:cNvSpPr>
          <p:nvPr/>
        </p:nvSpPr>
        <p:spPr bwMode="auto">
          <a:xfrm>
            <a:off x="6826250" y="497205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D</a:t>
            </a:r>
          </a:p>
        </p:txBody>
      </p:sp>
      <p:sp>
        <p:nvSpPr>
          <p:cNvPr id="394252" name="Line 12"/>
          <p:cNvSpPr>
            <a:spLocks noChangeShapeType="1"/>
          </p:cNvSpPr>
          <p:nvPr/>
        </p:nvSpPr>
        <p:spPr bwMode="auto">
          <a:xfrm>
            <a:off x="4691063" y="3786188"/>
            <a:ext cx="0" cy="215900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53" name="Rectangle 13"/>
          <p:cNvSpPr>
            <a:spLocks noChangeArrowheads="1"/>
          </p:cNvSpPr>
          <p:nvPr/>
        </p:nvSpPr>
        <p:spPr bwMode="auto">
          <a:xfrm>
            <a:off x="587375" y="34972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94254" name="Rectangle 14"/>
          <p:cNvSpPr>
            <a:spLocks noChangeArrowheads="1"/>
          </p:cNvSpPr>
          <p:nvPr/>
        </p:nvSpPr>
        <p:spPr bwMode="auto">
          <a:xfrm>
            <a:off x="4445000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94255" name="Line 15"/>
          <p:cNvSpPr>
            <a:spLocks noChangeShapeType="1"/>
          </p:cNvSpPr>
          <p:nvPr/>
        </p:nvSpPr>
        <p:spPr bwMode="auto">
          <a:xfrm>
            <a:off x="1066800" y="609600"/>
            <a:ext cx="0" cy="533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56" name="Line 16"/>
          <p:cNvSpPr>
            <a:spLocks noChangeShapeType="1"/>
          </p:cNvSpPr>
          <p:nvPr/>
        </p:nvSpPr>
        <p:spPr bwMode="auto">
          <a:xfrm flipV="1">
            <a:off x="1068388" y="2112963"/>
            <a:ext cx="6557962" cy="36798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57" name="Line 17"/>
          <p:cNvSpPr>
            <a:spLocks noChangeShapeType="1"/>
          </p:cNvSpPr>
          <p:nvPr/>
        </p:nvSpPr>
        <p:spPr bwMode="auto">
          <a:xfrm flipV="1">
            <a:off x="1101725" y="1265238"/>
            <a:ext cx="6221413" cy="3490912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58" name="Rectangle 18"/>
          <p:cNvSpPr>
            <a:spLocks noChangeArrowheads="1"/>
          </p:cNvSpPr>
          <p:nvPr/>
        </p:nvSpPr>
        <p:spPr bwMode="auto">
          <a:xfrm>
            <a:off x="6910388" y="687388"/>
            <a:ext cx="1027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hlink"/>
                </a:solidFill>
                <a:latin typeface="Arial" charset="0"/>
                <a:cs typeface="+mn-cs"/>
              </a:rPr>
              <a:t>S </a:t>
            </a: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+ tax</a:t>
            </a:r>
          </a:p>
        </p:txBody>
      </p:sp>
      <p:sp>
        <p:nvSpPr>
          <p:cNvPr id="394259" name="Line 19"/>
          <p:cNvSpPr>
            <a:spLocks noChangeShapeType="1"/>
          </p:cNvSpPr>
          <p:nvPr/>
        </p:nvSpPr>
        <p:spPr bwMode="auto">
          <a:xfrm flipH="1">
            <a:off x="1085850" y="3768725"/>
            <a:ext cx="3554413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60" name="Line 20"/>
          <p:cNvSpPr>
            <a:spLocks noChangeShapeType="1"/>
          </p:cNvSpPr>
          <p:nvPr/>
        </p:nvSpPr>
        <p:spPr bwMode="auto">
          <a:xfrm flipH="1">
            <a:off x="1068388" y="3208338"/>
            <a:ext cx="2771775" cy="0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61" name="Line 21"/>
          <p:cNvSpPr>
            <a:spLocks noChangeShapeType="1"/>
          </p:cNvSpPr>
          <p:nvPr/>
        </p:nvSpPr>
        <p:spPr bwMode="auto">
          <a:xfrm>
            <a:off x="3840163" y="3208338"/>
            <a:ext cx="0" cy="2703512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62" name="Oval 22"/>
          <p:cNvSpPr>
            <a:spLocks noChangeArrowheads="1"/>
          </p:cNvSpPr>
          <p:nvPr/>
        </p:nvSpPr>
        <p:spPr bwMode="auto">
          <a:xfrm>
            <a:off x="4614863" y="3711575"/>
            <a:ext cx="114300" cy="111125"/>
          </a:xfrm>
          <a:prstGeom prst="ellipse">
            <a:avLst/>
          </a:prstGeom>
          <a:solidFill>
            <a:srgbClr val="00FF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63" name="Oval 23"/>
          <p:cNvSpPr>
            <a:spLocks noChangeArrowheads="1"/>
          </p:cNvSpPr>
          <p:nvPr/>
        </p:nvSpPr>
        <p:spPr bwMode="auto">
          <a:xfrm>
            <a:off x="3779838" y="3149600"/>
            <a:ext cx="114300" cy="111125"/>
          </a:xfrm>
          <a:prstGeom prst="ellipse">
            <a:avLst/>
          </a:prstGeom>
          <a:solidFill>
            <a:srgbClr val="E0C0A0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64" name="Rectangle 24"/>
          <p:cNvSpPr>
            <a:spLocks noChangeArrowheads="1"/>
          </p:cNvSpPr>
          <p:nvPr/>
        </p:nvSpPr>
        <p:spPr bwMode="auto">
          <a:xfrm>
            <a:off x="3576638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</a:p>
        </p:txBody>
      </p:sp>
      <p:sp>
        <p:nvSpPr>
          <p:cNvPr id="394265" name="Rectangle 25"/>
          <p:cNvSpPr>
            <a:spLocks noChangeArrowheads="1"/>
          </p:cNvSpPr>
          <p:nvPr/>
        </p:nvSpPr>
        <p:spPr bwMode="auto">
          <a:xfrm>
            <a:off x="587375" y="29511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</a:p>
        </p:txBody>
      </p:sp>
      <p:sp>
        <p:nvSpPr>
          <p:cNvPr id="394266" name="Rectangle 26"/>
          <p:cNvSpPr>
            <a:spLocks noChangeArrowheads="1"/>
          </p:cNvSpPr>
          <p:nvPr/>
        </p:nvSpPr>
        <p:spPr bwMode="auto">
          <a:xfrm>
            <a:off x="1758950" y="236061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1</a:t>
            </a:r>
          </a:p>
        </p:txBody>
      </p:sp>
      <p:sp>
        <p:nvSpPr>
          <p:cNvPr id="394267" name="Rectangle 27"/>
          <p:cNvSpPr>
            <a:spLocks noChangeArrowheads="1"/>
          </p:cNvSpPr>
          <p:nvPr/>
        </p:nvSpPr>
        <p:spPr bwMode="auto">
          <a:xfrm>
            <a:off x="2405063" y="3262313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2</a:t>
            </a:r>
          </a:p>
        </p:txBody>
      </p:sp>
      <p:sp>
        <p:nvSpPr>
          <p:cNvPr id="394268" name="Rectangle 28"/>
          <p:cNvSpPr>
            <a:spLocks noChangeArrowheads="1"/>
          </p:cNvSpPr>
          <p:nvPr/>
        </p:nvSpPr>
        <p:spPr bwMode="auto">
          <a:xfrm>
            <a:off x="3919538" y="3362325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3</a:t>
            </a:r>
          </a:p>
        </p:txBody>
      </p:sp>
      <p:sp>
        <p:nvSpPr>
          <p:cNvPr id="394269" name="Rectangle 29"/>
          <p:cNvSpPr>
            <a:spLocks noChangeArrowheads="1"/>
          </p:cNvSpPr>
          <p:nvPr/>
        </p:nvSpPr>
        <p:spPr bwMode="auto">
          <a:xfrm>
            <a:off x="2406650" y="375443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4</a:t>
            </a:r>
          </a:p>
        </p:txBody>
      </p:sp>
      <p:sp>
        <p:nvSpPr>
          <p:cNvPr id="394270" name="Rectangle 30"/>
          <p:cNvSpPr>
            <a:spLocks noChangeArrowheads="1"/>
          </p:cNvSpPr>
          <p:nvPr/>
        </p:nvSpPr>
        <p:spPr bwMode="auto">
          <a:xfrm>
            <a:off x="1858963" y="4554538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6</a:t>
            </a:r>
          </a:p>
        </p:txBody>
      </p:sp>
      <p:sp>
        <p:nvSpPr>
          <p:cNvPr id="394271" name="Rectangle 31"/>
          <p:cNvSpPr>
            <a:spLocks noChangeArrowheads="1"/>
          </p:cNvSpPr>
          <p:nvPr/>
        </p:nvSpPr>
        <p:spPr bwMode="auto">
          <a:xfrm>
            <a:off x="3917950" y="37385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5</a:t>
            </a:r>
          </a:p>
        </p:txBody>
      </p:sp>
      <p:sp>
        <p:nvSpPr>
          <p:cNvPr id="394272" name="Line 32"/>
          <p:cNvSpPr>
            <a:spLocks noChangeShapeType="1"/>
          </p:cNvSpPr>
          <p:nvPr/>
        </p:nvSpPr>
        <p:spPr bwMode="auto">
          <a:xfrm flipH="1">
            <a:off x="1068388" y="4244975"/>
            <a:ext cx="2771775" cy="0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73" name="Rectangle 33"/>
          <p:cNvSpPr>
            <a:spLocks noChangeArrowheads="1"/>
          </p:cNvSpPr>
          <p:nvPr/>
        </p:nvSpPr>
        <p:spPr bwMode="auto">
          <a:xfrm>
            <a:off x="0" y="4005263"/>
            <a:ext cx="965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  <a:r>
              <a:rPr lang="en-GB" sz="1600">
                <a:solidFill>
                  <a:schemeClr val="hlink"/>
                </a:solidFill>
                <a:latin typeface="Arial" charset="0"/>
                <a:cs typeface="+mn-cs"/>
              </a:rPr>
              <a:t> </a:t>
            </a:r>
            <a:r>
              <a:rPr lang="en-GB" sz="2000">
                <a:solidFill>
                  <a:schemeClr val="hlink"/>
                </a:solidFill>
                <a:latin typeface="Symbol" charset="0"/>
                <a:cs typeface="+mn-cs"/>
              </a:rPr>
              <a:t>-</a:t>
            </a:r>
            <a:r>
              <a:rPr lang="en-GB" sz="1600">
                <a:solidFill>
                  <a:schemeClr val="hlink"/>
                </a:solidFill>
                <a:latin typeface="Symbol" charset="0"/>
                <a:cs typeface="+mn-cs"/>
              </a:rPr>
              <a:t> </a:t>
            </a:r>
            <a:r>
              <a:rPr lang="en-GB" sz="1600">
                <a:solidFill>
                  <a:schemeClr val="hlink"/>
                </a:solidFill>
                <a:latin typeface="Arial" charset="0"/>
                <a:cs typeface="+mn-cs"/>
              </a:rPr>
              <a:t>tax</a:t>
            </a:r>
          </a:p>
        </p:txBody>
      </p:sp>
      <p:sp>
        <p:nvSpPr>
          <p:cNvPr id="394274" name="Oval 34"/>
          <p:cNvSpPr>
            <a:spLocks noChangeArrowheads="1"/>
          </p:cNvSpPr>
          <p:nvPr/>
        </p:nvSpPr>
        <p:spPr bwMode="auto">
          <a:xfrm>
            <a:off x="3778250" y="4186238"/>
            <a:ext cx="114300" cy="111125"/>
          </a:xfrm>
          <a:prstGeom prst="ellipse">
            <a:avLst/>
          </a:prstGeom>
          <a:solidFill>
            <a:srgbClr val="E0C0A0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4275" name="Rectangle 35"/>
          <p:cNvSpPr>
            <a:spLocks noGrp="1" noChangeArrowheads="1"/>
          </p:cNvSpPr>
          <p:nvPr>
            <p:ph type="title"/>
          </p:nvPr>
        </p:nvSpPr>
        <p:spPr>
          <a:xfrm>
            <a:off x="42863" y="779462"/>
            <a:ext cx="9144000" cy="646113"/>
          </a:xfrm>
          <a:effectLst>
            <a:outerShdw blurRad="63500" dist="17961" dir="2700000" algn="ctr" rotWithShape="0">
              <a:schemeClr val="bg2">
                <a:alpha val="74998"/>
              </a:schemeClr>
            </a:outerShdw>
          </a:effectLst>
        </p:spPr>
        <p:txBody>
          <a:bodyPr lIns="92075" tIns="46038" rIns="92075" bIns="46038">
            <a:normAutofit fontScale="90000"/>
          </a:bodyPr>
          <a:lstStyle/>
          <a:p>
            <a:pPr>
              <a:defRPr/>
            </a:pPr>
            <a:r>
              <a:rPr lang="en-GB" dirty="0" smtClean="0">
                <a:cs typeface="+mj-cs"/>
              </a:rPr>
              <a:t>Deadweight loss from an indirect tax</a:t>
            </a:r>
          </a:p>
        </p:txBody>
      </p:sp>
    </p:spTree>
    <p:extLst>
      <p:ext uri="{BB962C8B-B14F-4D97-AF65-F5344CB8AC3E}">
        <p14:creationId xmlns:p14="http://schemas.microsoft.com/office/powerpoint/2010/main" val="2947324931"/>
      </p:ext>
    </p:extLst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/>
          <p:cNvSpPr>
            <a:spLocks noChangeArrowheads="1"/>
          </p:cNvSpPr>
          <p:nvPr/>
        </p:nvSpPr>
        <p:spPr bwMode="auto">
          <a:xfrm>
            <a:off x="1058863" y="635000"/>
            <a:ext cx="6985000" cy="530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291" name="Rectangle 3" descr="Bouquet"/>
          <p:cNvSpPr>
            <a:spLocks noChangeArrowheads="1"/>
          </p:cNvSpPr>
          <p:nvPr/>
        </p:nvSpPr>
        <p:spPr bwMode="auto">
          <a:xfrm>
            <a:off x="1068388" y="3224213"/>
            <a:ext cx="2755900" cy="1020762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292" name="Freeform 4"/>
          <p:cNvSpPr>
            <a:spLocks/>
          </p:cNvSpPr>
          <p:nvPr/>
        </p:nvSpPr>
        <p:spPr bwMode="auto">
          <a:xfrm>
            <a:off x="1068388" y="4227513"/>
            <a:ext cx="2757487" cy="1549400"/>
          </a:xfrm>
          <a:custGeom>
            <a:avLst/>
            <a:gdLst>
              <a:gd name="T0" fmla="*/ 0 w 1737"/>
              <a:gd name="T1" fmla="*/ 11 h 976"/>
              <a:gd name="T2" fmla="*/ 0 w 1737"/>
              <a:gd name="T3" fmla="*/ 975 h 976"/>
              <a:gd name="T4" fmla="*/ 1736 w 1737"/>
              <a:gd name="T5" fmla="*/ 0 h 976"/>
              <a:gd name="T6" fmla="*/ 0 w 1737"/>
              <a:gd name="T7" fmla="*/ 11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37" h="976">
                <a:moveTo>
                  <a:pt x="0" y="11"/>
                </a:moveTo>
                <a:lnTo>
                  <a:pt x="0" y="975"/>
                </a:lnTo>
                <a:lnTo>
                  <a:pt x="1736" y="0"/>
                </a:lnTo>
                <a:lnTo>
                  <a:pt x="0" y="11"/>
                </a:lnTo>
              </a:path>
            </a:pathLst>
          </a:custGeom>
          <a:solidFill>
            <a:srgbClr val="E5CB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293" name="Freeform 5"/>
          <p:cNvSpPr>
            <a:spLocks/>
          </p:cNvSpPr>
          <p:nvPr/>
        </p:nvSpPr>
        <p:spPr bwMode="auto">
          <a:xfrm>
            <a:off x="1050925" y="1387475"/>
            <a:ext cx="2774950" cy="1822450"/>
          </a:xfrm>
          <a:custGeom>
            <a:avLst/>
            <a:gdLst>
              <a:gd name="T0" fmla="*/ 0 w 1726"/>
              <a:gd name="T1" fmla="*/ 0 h 1115"/>
              <a:gd name="T2" fmla="*/ 0 w 1726"/>
              <a:gd name="T3" fmla="*/ 1114 h 1115"/>
              <a:gd name="T4" fmla="*/ 1725 w 1726"/>
              <a:gd name="T5" fmla="*/ 1114 h 1115"/>
              <a:gd name="T6" fmla="*/ 0 w 1726"/>
              <a:gd name="T7" fmla="*/ 0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6" h="1115">
                <a:moveTo>
                  <a:pt x="0" y="0"/>
                </a:moveTo>
                <a:lnTo>
                  <a:pt x="0" y="1114"/>
                </a:lnTo>
                <a:lnTo>
                  <a:pt x="1725" y="1114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294" name="Line 6"/>
          <p:cNvSpPr>
            <a:spLocks noChangeShapeType="1"/>
          </p:cNvSpPr>
          <p:nvPr/>
        </p:nvSpPr>
        <p:spPr bwMode="auto">
          <a:xfrm>
            <a:off x="1066800" y="5943600"/>
            <a:ext cx="7010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295" name="Rectangle 7"/>
          <p:cNvSpPr>
            <a:spLocks noChangeArrowheads="1"/>
          </p:cNvSpPr>
          <p:nvPr/>
        </p:nvSpPr>
        <p:spPr bwMode="auto">
          <a:xfrm>
            <a:off x="746125" y="5851525"/>
            <a:ext cx="4016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200">
                <a:latin typeface="Arial" charset="0"/>
                <a:cs typeface="+mn-cs"/>
              </a:rPr>
              <a:t>O</a:t>
            </a:r>
          </a:p>
        </p:txBody>
      </p:sp>
      <p:sp>
        <p:nvSpPr>
          <p:cNvPr id="396296" name="Rectangle 8"/>
          <p:cNvSpPr>
            <a:spLocks noChangeArrowheads="1"/>
          </p:cNvSpPr>
          <p:nvPr/>
        </p:nvSpPr>
        <p:spPr bwMode="auto">
          <a:xfrm>
            <a:off x="7440613" y="1676400"/>
            <a:ext cx="56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r"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S</a:t>
            </a:r>
          </a:p>
        </p:txBody>
      </p:sp>
      <p:sp>
        <p:nvSpPr>
          <p:cNvPr id="396297" name="Rectangle 9"/>
          <p:cNvSpPr>
            <a:spLocks noChangeArrowheads="1"/>
          </p:cNvSpPr>
          <p:nvPr/>
        </p:nvSpPr>
        <p:spPr bwMode="auto">
          <a:xfrm>
            <a:off x="609600" y="415925"/>
            <a:ext cx="339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>
                <a:latin typeface="Arial" charset="0"/>
                <a:cs typeface="+mn-cs"/>
              </a:rPr>
              <a:t>£</a:t>
            </a:r>
          </a:p>
        </p:txBody>
      </p:sp>
      <p:sp>
        <p:nvSpPr>
          <p:cNvPr id="396298" name="Rectangle 10"/>
          <p:cNvSpPr>
            <a:spLocks noChangeArrowheads="1"/>
          </p:cNvSpPr>
          <p:nvPr/>
        </p:nvSpPr>
        <p:spPr bwMode="auto">
          <a:xfrm>
            <a:off x="7739063" y="5992813"/>
            <a:ext cx="4016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 i="1">
                <a:latin typeface="Arial" charset="0"/>
                <a:cs typeface="+mn-cs"/>
              </a:rPr>
              <a:t>Q</a:t>
            </a:r>
          </a:p>
        </p:txBody>
      </p:sp>
      <p:sp>
        <p:nvSpPr>
          <p:cNvPr id="396299" name="Line 11"/>
          <p:cNvSpPr>
            <a:spLocks noChangeShapeType="1"/>
          </p:cNvSpPr>
          <p:nvPr/>
        </p:nvSpPr>
        <p:spPr bwMode="auto">
          <a:xfrm>
            <a:off x="1050925" y="1387475"/>
            <a:ext cx="5765800" cy="377507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300" name="Rectangle 12"/>
          <p:cNvSpPr>
            <a:spLocks noChangeArrowheads="1"/>
          </p:cNvSpPr>
          <p:nvPr/>
        </p:nvSpPr>
        <p:spPr bwMode="auto">
          <a:xfrm>
            <a:off x="6826250" y="497205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D</a:t>
            </a:r>
          </a:p>
        </p:txBody>
      </p:sp>
      <p:sp>
        <p:nvSpPr>
          <p:cNvPr id="396301" name="Line 13"/>
          <p:cNvSpPr>
            <a:spLocks noChangeShapeType="1"/>
          </p:cNvSpPr>
          <p:nvPr/>
        </p:nvSpPr>
        <p:spPr bwMode="auto">
          <a:xfrm>
            <a:off x="4691063" y="3786188"/>
            <a:ext cx="0" cy="215900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302" name="Rectangle 14"/>
          <p:cNvSpPr>
            <a:spLocks noChangeArrowheads="1"/>
          </p:cNvSpPr>
          <p:nvPr/>
        </p:nvSpPr>
        <p:spPr bwMode="auto">
          <a:xfrm>
            <a:off x="587375" y="34972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96303" name="Rectangle 15"/>
          <p:cNvSpPr>
            <a:spLocks noChangeArrowheads="1"/>
          </p:cNvSpPr>
          <p:nvPr/>
        </p:nvSpPr>
        <p:spPr bwMode="auto">
          <a:xfrm>
            <a:off x="4445000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96304" name="Line 16"/>
          <p:cNvSpPr>
            <a:spLocks noChangeShapeType="1"/>
          </p:cNvSpPr>
          <p:nvPr/>
        </p:nvSpPr>
        <p:spPr bwMode="auto">
          <a:xfrm>
            <a:off x="1066800" y="609600"/>
            <a:ext cx="0" cy="533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305" name="Line 17"/>
          <p:cNvSpPr>
            <a:spLocks noChangeShapeType="1"/>
          </p:cNvSpPr>
          <p:nvPr/>
        </p:nvSpPr>
        <p:spPr bwMode="auto">
          <a:xfrm flipV="1">
            <a:off x="1068388" y="2112963"/>
            <a:ext cx="6557962" cy="36798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306" name="Line 18"/>
          <p:cNvSpPr>
            <a:spLocks noChangeShapeType="1"/>
          </p:cNvSpPr>
          <p:nvPr/>
        </p:nvSpPr>
        <p:spPr bwMode="auto">
          <a:xfrm flipV="1">
            <a:off x="1101725" y="1265238"/>
            <a:ext cx="6221413" cy="3490912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307" name="Rectangle 19"/>
          <p:cNvSpPr>
            <a:spLocks noChangeArrowheads="1"/>
          </p:cNvSpPr>
          <p:nvPr/>
        </p:nvSpPr>
        <p:spPr bwMode="auto">
          <a:xfrm>
            <a:off x="6910388" y="687388"/>
            <a:ext cx="1027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hlink"/>
                </a:solidFill>
                <a:latin typeface="Arial" charset="0"/>
                <a:cs typeface="+mn-cs"/>
              </a:rPr>
              <a:t>S </a:t>
            </a: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+ tax</a:t>
            </a:r>
          </a:p>
        </p:txBody>
      </p:sp>
      <p:sp>
        <p:nvSpPr>
          <p:cNvPr id="396308" name="Line 20"/>
          <p:cNvSpPr>
            <a:spLocks noChangeShapeType="1"/>
          </p:cNvSpPr>
          <p:nvPr/>
        </p:nvSpPr>
        <p:spPr bwMode="auto">
          <a:xfrm flipH="1">
            <a:off x="1085850" y="3768725"/>
            <a:ext cx="3554413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309" name="Line 21"/>
          <p:cNvSpPr>
            <a:spLocks noChangeShapeType="1"/>
          </p:cNvSpPr>
          <p:nvPr/>
        </p:nvSpPr>
        <p:spPr bwMode="auto">
          <a:xfrm flipH="1">
            <a:off x="1068388" y="3208338"/>
            <a:ext cx="2771775" cy="0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310" name="Line 22"/>
          <p:cNvSpPr>
            <a:spLocks noChangeShapeType="1"/>
          </p:cNvSpPr>
          <p:nvPr/>
        </p:nvSpPr>
        <p:spPr bwMode="auto">
          <a:xfrm>
            <a:off x="3840163" y="3208338"/>
            <a:ext cx="0" cy="2703512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311" name="Oval 23"/>
          <p:cNvSpPr>
            <a:spLocks noChangeArrowheads="1"/>
          </p:cNvSpPr>
          <p:nvPr/>
        </p:nvSpPr>
        <p:spPr bwMode="auto">
          <a:xfrm>
            <a:off x="4614863" y="3711575"/>
            <a:ext cx="114300" cy="111125"/>
          </a:xfrm>
          <a:prstGeom prst="ellipse">
            <a:avLst/>
          </a:prstGeom>
          <a:solidFill>
            <a:srgbClr val="00FF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312" name="Oval 24"/>
          <p:cNvSpPr>
            <a:spLocks noChangeArrowheads="1"/>
          </p:cNvSpPr>
          <p:nvPr/>
        </p:nvSpPr>
        <p:spPr bwMode="auto">
          <a:xfrm>
            <a:off x="3779838" y="3149600"/>
            <a:ext cx="114300" cy="111125"/>
          </a:xfrm>
          <a:prstGeom prst="ellipse">
            <a:avLst/>
          </a:prstGeom>
          <a:solidFill>
            <a:srgbClr val="E0C0A0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313" name="Rectangle 25"/>
          <p:cNvSpPr>
            <a:spLocks noChangeArrowheads="1"/>
          </p:cNvSpPr>
          <p:nvPr/>
        </p:nvSpPr>
        <p:spPr bwMode="auto">
          <a:xfrm>
            <a:off x="3576638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</a:p>
        </p:txBody>
      </p:sp>
      <p:sp>
        <p:nvSpPr>
          <p:cNvPr id="396314" name="Rectangle 26"/>
          <p:cNvSpPr>
            <a:spLocks noChangeArrowheads="1"/>
          </p:cNvSpPr>
          <p:nvPr/>
        </p:nvSpPr>
        <p:spPr bwMode="auto">
          <a:xfrm>
            <a:off x="587375" y="29511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</a:p>
        </p:txBody>
      </p:sp>
      <p:sp>
        <p:nvSpPr>
          <p:cNvPr id="396315" name="Rectangle 27"/>
          <p:cNvSpPr>
            <a:spLocks noChangeArrowheads="1"/>
          </p:cNvSpPr>
          <p:nvPr/>
        </p:nvSpPr>
        <p:spPr bwMode="auto">
          <a:xfrm>
            <a:off x="1758950" y="236061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1</a:t>
            </a:r>
          </a:p>
        </p:txBody>
      </p:sp>
      <p:sp>
        <p:nvSpPr>
          <p:cNvPr id="396316" name="Rectangle 28"/>
          <p:cNvSpPr>
            <a:spLocks noChangeArrowheads="1"/>
          </p:cNvSpPr>
          <p:nvPr/>
        </p:nvSpPr>
        <p:spPr bwMode="auto">
          <a:xfrm>
            <a:off x="2405063" y="3262313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2</a:t>
            </a:r>
          </a:p>
        </p:txBody>
      </p:sp>
      <p:sp>
        <p:nvSpPr>
          <p:cNvPr id="396317" name="Rectangle 29"/>
          <p:cNvSpPr>
            <a:spLocks noChangeArrowheads="1"/>
          </p:cNvSpPr>
          <p:nvPr/>
        </p:nvSpPr>
        <p:spPr bwMode="auto">
          <a:xfrm>
            <a:off x="3919538" y="3362325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3</a:t>
            </a:r>
          </a:p>
        </p:txBody>
      </p:sp>
      <p:sp>
        <p:nvSpPr>
          <p:cNvPr id="396318" name="Rectangle 30"/>
          <p:cNvSpPr>
            <a:spLocks noChangeArrowheads="1"/>
          </p:cNvSpPr>
          <p:nvPr/>
        </p:nvSpPr>
        <p:spPr bwMode="auto">
          <a:xfrm>
            <a:off x="2406650" y="375443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4</a:t>
            </a:r>
          </a:p>
        </p:txBody>
      </p:sp>
      <p:sp>
        <p:nvSpPr>
          <p:cNvPr id="396319" name="Rectangle 31"/>
          <p:cNvSpPr>
            <a:spLocks noChangeArrowheads="1"/>
          </p:cNvSpPr>
          <p:nvPr/>
        </p:nvSpPr>
        <p:spPr bwMode="auto">
          <a:xfrm>
            <a:off x="1858963" y="4554538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6</a:t>
            </a:r>
          </a:p>
        </p:txBody>
      </p:sp>
      <p:sp>
        <p:nvSpPr>
          <p:cNvPr id="396320" name="Rectangle 32"/>
          <p:cNvSpPr>
            <a:spLocks noChangeArrowheads="1"/>
          </p:cNvSpPr>
          <p:nvPr/>
        </p:nvSpPr>
        <p:spPr bwMode="auto">
          <a:xfrm>
            <a:off x="3917950" y="37385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5</a:t>
            </a:r>
          </a:p>
        </p:txBody>
      </p:sp>
      <p:sp>
        <p:nvSpPr>
          <p:cNvPr id="396321" name="Line 33"/>
          <p:cNvSpPr>
            <a:spLocks noChangeShapeType="1"/>
          </p:cNvSpPr>
          <p:nvPr/>
        </p:nvSpPr>
        <p:spPr bwMode="auto">
          <a:xfrm flipH="1">
            <a:off x="1068388" y="4244975"/>
            <a:ext cx="2771775" cy="0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6322" name="Rectangle 34"/>
          <p:cNvSpPr>
            <a:spLocks noChangeArrowheads="1"/>
          </p:cNvSpPr>
          <p:nvPr/>
        </p:nvSpPr>
        <p:spPr bwMode="auto">
          <a:xfrm>
            <a:off x="0" y="4005263"/>
            <a:ext cx="965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  <a:r>
              <a:rPr lang="en-GB" sz="1600">
                <a:solidFill>
                  <a:schemeClr val="hlink"/>
                </a:solidFill>
                <a:latin typeface="Arial" charset="0"/>
                <a:cs typeface="+mn-cs"/>
              </a:rPr>
              <a:t> </a:t>
            </a:r>
            <a:r>
              <a:rPr lang="en-GB" sz="2000">
                <a:solidFill>
                  <a:schemeClr val="hlink"/>
                </a:solidFill>
                <a:latin typeface="Symbol" charset="0"/>
                <a:cs typeface="+mn-cs"/>
              </a:rPr>
              <a:t>-</a:t>
            </a:r>
            <a:r>
              <a:rPr lang="en-GB" sz="1600">
                <a:solidFill>
                  <a:schemeClr val="hlink"/>
                </a:solidFill>
                <a:latin typeface="Symbol" charset="0"/>
                <a:cs typeface="+mn-cs"/>
              </a:rPr>
              <a:t> </a:t>
            </a:r>
            <a:r>
              <a:rPr lang="en-GB" sz="1600">
                <a:solidFill>
                  <a:schemeClr val="hlink"/>
                </a:solidFill>
                <a:latin typeface="Arial" charset="0"/>
                <a:cs typeface="+mn-cs"/>
              </a:rPr>
              <a:t>tax</a:t>
            </a:r>
          </a:p>
        </p:txBody>
      </p:sp>
      <p:sp>
        <p:nvSpPr>
          <p:cNvPr id="396323" name="Oval 35"/>
          <p:cNvSpPr>
            <a:spLocks noChangeArrowheads="1"/>
          </p:cNvSpPr>
          <p:nvPr/>
        </p:nvSpPr>
        <p:spPr bwMode="auto">
          <a:xfrm>
            <a:off x="3778250" y="4186238"/>
            <a:ext cx="114300" cy="111125"/>
          </a:xfrm>
          <a:prstGeom prst="ellipse">
            <a:avLst/>
          </a:prstGeom>
          <a:solidFill>
            <a:srgbClr val="E0C0A0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pSp>
        <p:nvGrpSpPr>
          <p:cNvPr id="396324" name="Group 36"/>
          <p:cNvGrpSpPr>
            <a:grpSpLocks/>
          </p:cNvGrpSpPr>
          <p:nvPr/>
        </p:nvGrpSpPr>
        <p:grpSpPr bwMode="auto">
          <a:xfrm>
            <a:off x="2166938" y="1644650"/>
            <a:ext cx="2447925" cy="2066925"/>
            <a:chOff x="1950" y="668"/>
            <a:chExt cx="1542" cy="1302"/>
          </a:xfrm>
        </p:grpSpPr>
        <p:sp>
          <p:nvSpPr>
            <p:cNvPr id="396325" name="Line 37" descr="Parchment"/>
            <p:cNvSpPr>
              <a:spLocks noChangeShapeType="1"/>
            </p:cNvSpPr>
            <p:nvPr/>
          </p:nvSpPr>
          <p:spPr bwMode="auto">
            <a:xfrm flipH="1">
              <a:off x="1989" y="1066"/>
              <a:ext cx="667" cy="904"/>
            </a:xfrm>
            <a:prstGeom prst="line">
              <a:avLst/>
            </a:prstGeom>
            <a:noFill/>
            <a:ln w="57150">
              <a:solidFill>
                <a:schemeClr val="tx2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96326" name="Text Box 38" descr="Parchment"/>
            <p:cNvSpPr txBox="1">
              <a:spLocks noChangeArrowheads="1"/>
            </p:cNvSpPr>
            <p:nvPr/>
          </p:nvSpPr>
          <p:spPr bwMode="auto">
            <a:xfrm>
              <a:off x="1950" y="668"/>
              <a:ext cx="1542" cy="536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8575">
              <a:solidFill>
                <a:schemeClr val="tx2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762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571500" defTabSz="762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defTabSz="762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714500" defTabSz="762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286000" defTabSz="762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7432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32004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657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41148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defRPr/>
              </a:pPr>
              <a:r>
                <a:rPr lang="en-GB" b="1" dirty="0" smtClean="0">
                  <a:solidFill>
                    <a:schemeClr val="accent1"/>
                  </a:solidFill>
                  <a:latin typeface="Arial" charset="0"/>
                  <a:cs typeface="+mn-cs"/>
                </a:rPr>
                <a:t>Tax revenue</a:t>
              </a:r>
            </a:p>
            <a:p>
              <a:pPr algn="ctr">
                <a:defRPr/>
              </a:pPr>
              <a:r>
                <a:rPr lang="en-GB" b="1" dirty="0" smtClean="0">
                  <a:solidFill>
                    <a:schemeClr val="accent1"/>
                  </a:solidFill>
                  <a:latin typeface="Arial" charset="0"/>
                  <a:cs typeface="+mn-cs"/>
                </a:rPr>
                <a:t>for government</a:t>
              </a:r>
            </a:p>
          </p:txBody>
        </p:sp>
      </p:grpSp>
      <p:sp>
        <p:nvSpPr>
          <p:cNvPr id="396327" name="Rectangle 39"/>
          <p:cNvSpPr>
            <a:spLocks noGrp="1" noChangeArrowheads="1"/>
          </p:cNvSpPr>
          <p:nvPr>
            <p:ph type="title"/>
          </p:nvPr>
        </p:nvSpPr>
        <p:spPr>
          <a:xfrm>
            <a:off x="0" y="821531"/>
            <a:ext cx="9144000" cy="646113"/>
          </a:xfrm>
          <a:effectLst>
            <a:outerShdw blurRad="63500" dist="17961" dir="2700000" algn="ctr" rotWithShape="0">
              <a:schemeClr val="bg2">
                <a:alpha val="74998"/>
              </a:schemeClr>
            </a:outerShdw>
          </a:effectLst>
        </p:spPr>
        <p:txBody>
          <a:bodyPr lIns="92075" tIns="46038" rIns="92075" bIns="46038">
            <a:normAutofit fontScale="90000"/>
          </a:bodyPr>
          <a:lstStyle/>
          <a:p>
            <a:pPr>
              <a:defRPr/>
            </a:pPr>
            <a:r>
              <a:rPr lang="en-GB" dirty="0" smtClean="0">
                <a:cs typeface="+mj-cs"/>
              </a:rPr>
              <a:t>Deadweight loss from an indirect tax</a:t>
            </a:r>
          </a:p>
        </p:txBody>
      </p:sp>
    </p:spTree>
    <p:extLst>
      <p:ext uri="{BB962C8B-B14F-4D97-AF65-F5344CB8AC3E}">
        <p14:creationId xmlns:p14="http://schemas.microsoft.com/office/powerpoint/2010/main" val="1319436078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/>
          <p:cNvSpPr>
            <a:spLocks noChangeArrowheads="1"/>
          </p:cNvSpPr>
          <p:nvPr/>
        </p:nvSpPr>
        <p:spPr bwMode="auto">
          <a:xfrm>
            <a:off x="1058863" y="635000"/>
            <a:ext cx="6985000" cy="530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762000">
              <a:defRPr/>
            </a:pPr>
            <a:endParaRPr lang="en-US" b="1">
              <a:solidFill>
                <a:schemeClr val="accent1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398339" name="Rectangle 3" descr="Bouquet"/>
          <p:cNvSpPr>
            <a:spLocks noChangeArrowheads="1"/>
          </p:cNvSpPr>
          <p:nvPr/>
        </p:nvSpPr>
        <p:spPr bwMode="auto">
          <a:xfrm>
            <a:off x="1068388" y="3224213"/>
            <a:ext cx="2755900" cy="1020762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40" name="Freeform 4"/>
          <p:cNvSpPr>
            <a:spLocks/>
          </p:cNvSpPr>
          <p:nvPr/>
        </p:nvSpPr>
        <p:spPr bwMode="auto">
          <a:xfrm>
            <a:off x="1068388" y="4227513"/>
            <a:ext cx="2757487" cy="1549400"/>
          </a:xfrm>
          <a:custGeom>
            <a:avLst/>
            <a:gdLst>
              <a:gd name="T0" fmla="*/ 0 w 1737"/>
              <a:gd name="T1" fmla="*/ 11 h 976"/>
              <a:gd name="T2" fmla="*/ 0 w 1737"/>
              <a:gd name="T3" fmla="*/ 975 h 976"/>
              <a:gd name="T4" fmla="*/ 1736 w 1737"/>
              <a:gd name="T5" fmla="*/ 0 h 976"/>
              <a:gd name="T6" fmla="*/ 0 w 1737"/>
              <a:gd name="T7" fmla="*/ 11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37" h="976">
                <a:moveTo>
                  <a:pt x="0" y="11"/>
                </a:moveTo>
                <a:lnTo>
                  <a:pt x="0" y="975"/>
                </a:lnTo>
                <a:lnTo>
                  <a:pt x="1736" y="0"/>
                </a:lnTo>
                <a:lnTo>
                  <a:pt x="0" y="11"/>
                </a:lnTo>
              </a:path>
            </a:pathLst>
          </a:custGeom>
          <a:solidFill>
            <a:srgbClr val="E5CB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41" name="Freeform 5" descr="Pink tissue paper"/>
          <p:cNvSpPr>
            <a:spLocks/>
          </p:cNvSpPr>
          <p:nvPr/>
        </p:nvSpPr>
        <p:spPr bwMode="auto">
          <a:xfrm>
            <a:off x="3840163" y="3224213"/>
            <a:ext cx="835025" cy="1022350"/>
          </a:xfrm>
          <a:custGeom>
            <a:avLst/>
            <a:gdLst>
              <a:gd name="T0" fmla="*/ 0 w 526"/>
              <a:gd name="T1" fmla="*/ 0 h 644"/>
              <a:gd name="T2" fmla="*/ 0 w 526"/>
              <a:gd name="T3" fmla="*/ 643 h 644"/>
              <a:gd name="T4" fmla="*/ 525 w 526"/>
              <a:gd name="T5" fmla="*/ 332 h 644"/>
              <a:gd name="T6" fmla="*/ 0 w 526"/>
              <a:gd name="T7" fmla="*/ 0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6" h="644">
                <a:moveTo>
                  <a:pt x="0" y="0"/>
                </a:moveTo>
                <a:lnTo>
                  <a:pt x="0" y="643"/>
                </a:lnTo>
                <a:lnTo>
                  <a:pt x="525" y="332"/>
                </a:lnTo>
                <a:lnTo>
                  <a:pt x="0" y="0"/>
                </a:lnTo>
              </a:path>
            </a:pathLst>
          </a:cu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42" name="Freeform 6"/>
          <p:cNvSpPr>
            <a:spLocks/>
          </p:cNvSpPr>
          <p:nvPr/>
        </p:nvSpPr>
        <p:spPr bwMode="auto">
          <a:xfrm>
            <a:off x="1050925" y="1387475"/>
            <a:ext cx="2774950" cy="1822450"/>
          </a:xfrm>
          <a:custGeom>
            <a:avLst/>
            <a:gdLst>
              <a:gd name="T0" fmla="*/ 0 w 1726"/>
              <a:gd name="T1" fmla="*/ 0 h 1115"/>
              <a:gd name="T2" fmla="*/ 0 w 1726"/>
              <a:gd name="T3" fmla="*/ 1114 h 1115"/>
              <a:gd name="T4" fmla="*/ 1725 w 1726"/>
              <a:gd name="T5" fmla="*/ 1114 h 1115"/>
              <a:gd name="T6" fmla="*/ 0 w 1726"/>
              <a:gd name="T7" fmla="*/ 0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6" h="1115">
                <a:moveTo>
                  <a:pt x="0" y="0"/>
                </a:moveTo>
                <a:lnTo>
                  <a:pt x="0" y="1114"/>
                </a:lnTo>
                <a:lnTo>
                  <a:pt x="1725" y="1114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43" name="Line 7"/>
          <p:cNvSpPr>
            <a:spLocks noChangeShapeType="1"/>
          </p:cNvSpPr>
          <p:nvPr/>
        </p:nvSpPr>
        <p:spPr bwMode="auto">
          <a:xfrm>
            <a:off x="1066800" y="5943600"/>
            <a:ext cx="7010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44" name="Rectangle 8"/>
          <p:cNvSpPr>
            <a:spLocks noChangeArrowheads="1"/>
          </p:cNvSpPr>
          <p:nvPr/>
        </p:nvSpPr>
        <p:spPr bwMode="auto">
          <a:xfrm>
            <a:off x="746125" y="5851525"/>
            <a:ext cx="4016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200">
                <a:latin typeface="Arial" charset="0"/>
                <a:cs typeface="+mn-cs"/>
              </a:rPr>
              <a:t>O</a:t>
            </a:r>
          </a:p>
        </p:txBody>
      </p:sp>
      <p:sp>
        <p:nvSpPr>
          <p:cNvPr id="398345" name="Rectangle 9"/>
          <p:cNvSpPr>
            <a:spLocks noChangeArrowheads="1"/>
          </p:cNvSpPr>
          <p:nvPr/>
        </p:nvSpPr>
        <p:spPr bwMode="auto">
          <a:xfrm>
            <a:off x="7440613" y="1676400"/>
            <a:ext cx="56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r"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S</a:t>
            </a:r>
          </a:p>
        </p:txBody>
      </p:sp>
      <p:sp>
        <p:nvSpPr>
          <p:cNvPr id="398346" name="Rectangle 10"/>
          <p:cNvSpPr>
            <a:spLocks noChangeArrowheads="1"/>
          </p:cNvSpPr>
          <p:nvPr/>
        </p:nvSpPr>
        <p:spPr bwMode="auto">
          <a:xfrm>
            <a:off x="609600" y="415925"/>
            <a:ext cx="339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>
                <a:latin typeface="Arial" charset="0"/>
                <a:cs typeface="+mn-cs"/>
              </a:rPr>
              <a:t>£</a:t>
            </a:r>
          </a:p>
        </p:txBody>
      </p:sp>
      <p:sp>
        <p:nvSpPr>
          <p:cNvPr id="398347" name="Rectangle 11"/>
          <p:cNvSpPr>
            <a:spLocks noChangeArrowheads="1"/>
          </p:cNvSpPr>
          <p:nvPr/>
        </p:nvSpPr>
        <p:spPr bwMode="auto">
          <a:xfrm>
            <a:off x="7739063" y="5992813"/>
            <a:ext cx="4016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 i="1">
                <a:latin typeface="Arial" charset="0"/>
                <a:cs typeface="+mn-cs"/>
              </a:rPr>
              <a:t>Q</a:t>
            </a:r>
          </a:p>
        </p:txBody>
      </p:sp>
      <p:sp>
        <p:nvSpPr>
          <p:cNvPr id="398348" name="Line 12"/>
          <p:cNvSpPr>
            <a:spLocks noChangeShapeType="1"/>
          </p:cNvSpPr>
          <p:nvPr/>
        </p:nvSpPr>
        <p:spPr bwMode="auto">
          <a:xfrm>
            <a:off x="1050925" y="1387475"/>
            <a:ext cx="5765800" cy="377507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49" name="Rectangle 13"/>
          <p:cNvSpPr>
            <a:spLocks noChangeArrowheads="1"/>
          </p:cNvSpPr>
          <p:nvPr/>
        </p:nvSpPr>
        <p:spPr bwMode="auto">
          <a:xfrm>
            <a:off x="6826250" y="497205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D</a:t>
            </a:r>
          </a:p>
        </p:txBody>
      </p:sp>
      <p:sp>
        <p:nvSpPr>
          <p:cNvPr id="398350" name="Line 14"/>
          <p:cNvSpPr>
            <a:spLocks noChangeShapeType="1"/>
          </p:cNvSpPr>
          <p:nvPr/>
        </p:nvSpPr>
        <p:spPr bwMode="auto">
          <a:xfrm>
            <a:off x="4691063" y="3786188"/>
            <a:ext cx="0" cy="215900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51" name="Rectangle 15"/>
          <p:cNvSpPr>
            <a:spLocks noChangeArrowheads="1"/>
          </p:cNvSpPr>
          <p:nvPr/>
        </p:nvSpPr>
        <p:spPr bwMode="auto">
          <a:xfrm>
            <a:off x="587375" y="34972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98352" name="Rectangle 16"/>
          <p:cNvSpPr>
            <a:spLocks noChangeArrowheads="1"/>
          </p:cNvSpPr>
          <p:nvPr/>
        </p:nvSpPr>
        <p:spPr bwMode="auto">
          <a:xfrm>
            <a:off x="4445000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98353" name="Line 17"/>
          <p:cNvSpPr>
            <a:spLocks noChangeShapeType="1"/>
          </p:cNvSpPr>
          <p:nvPr/>
        </p:nvSpPr>
        <p:spPr bwMode="auto">
          <a:xfrm>
            <a:off x="1066800" y="609600"/>
            <a:ext cx="0" cy="533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54" name="Line 18"/>
          <p:cNvSpPr>
            <a:spLocks noChangeShapeType="1"/>
          </p:cNvSpPr>
          <p:nvPr/>
        </p:nvSpPr>
        <p:spPr bwMode="auto">
          <a:xfrm flipV="1">
            <a:off x="1068388" y="2112963"/>
            <a:ext cx="6557962" cy="36798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55" name="Line 19"/>
          <p:cNvSpPr>
            <a:spLocks noChangeShapeType="1"/>
          </p:cNvSpPr>
          <p:nvPr/>
        </p:nvSpPr>
        <p:spPr bwMode="auto">
          <a:xfrm flipV="1">
            <a:off x="1101725" y="1265238"/>
            <a:ext cx="6221413" cy="3490912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56" name="Rectangle 20"/>
          <p:cNvSpPr>
            <a:spLocks noChangeArrowheads="1"/>
          </p:cNvSpPr>
          <p:nvPr/>
        </p:nvSpPr>
        <p:spPr bwMode="auto">
          <a:xfrm>
            <a:off x="6910388" y="687388"/>
            <a:ext cx="1027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hlink"/>
                </a:solidFill>
                <a:latin typeface="Arial" charset="0"/>
                <a:cs typeface="+mn-cs"/>
              </a:rPr>
              <a:t>S </a:t>
            </a: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+ tax</a:t>
            </a:r>
          </a:p>
        </p:txBody>
      </p:sp>
      <p:sp>
        <p:nvSpPr>
          <p:cNvPr id="398357" name="Line 21"/>
          <p:cNvSpPr>
            <a:spLocks noChangeShapeType="1"/>
          </p:cNvSpPr>
          <p:nvPr/>
        </p:nvSpPr>
        <p:spPr bwMode="auto">
          <a:xfrm flipH="1">
            <a:off x="1085850" y="3768725"/>
            <a:ext cx="3554413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58" name="Line 22"/>
          <p:cNvSpPr>
            <a:spLocks noChangeShapeType="1"/>
          </p:cNvSpPr>
          <p:nvPr/>
        </p:nvSpPr>
        <p:spPr bwMode="auto">
          <a:xfrm flipH="1">
            <a:off x="1068388" y="3208338"/>
            <a:ext cx="2771775" cy="0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59" name="Line 23"/>
          <p:cNvSpPr>
            <a:spLocks noChangeShapeType="1"/>
          </p:cNvSpPr>
          <p:nvPr/>
        </p:nvSpPr>
        <p:spPr bwMode="auto">
          <a:xfrm>
            <a:off x="3840163" y="3208338"/>
            <a:ext cx="0" cy="2703512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60" name="Oval 24"/>
          <p:cNvSpPr>
            <a:spLocks noChangeArrowheads="1"/>
          </p:cNvSpPr>
          <p:nvPr/>
        </p:nvSpPr>
        <p:spPr bwMode="auto">
          <a:xfrm>
            <a:off x="4614863" y="3711575"/>
            <a:ext cx="114300" cy="111125"/>
          </a:xfrm>
          <a:prstGeom prst="ellipse">
            <a:avLst/>
          </a:prstGeom>
          <a:solidFill>
            <a:srgbClr val="00FF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61" name="Oval 25"/>
          <p:cNvSpPr>
            <a:spLocks noChangeArrowheads="1"/>
          </p:cNvSpPr>
          <p:nvPr/>
        </p:nvSpPr>
        <p:spPr bwMode="auto">
          <a:xfrm>
            <a:off x="3779838" y="3149600"/>
            <a:ext cx="114300" cy="111125"/>
          </a:xfrm>
          <a:prstGeom prst="ellipse">
            <a:avLst/>
          </a:prstGeom>
          <a:solidFill>
            <a:srgbClr val="E0C0A0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62" name="Rectangle 26"/>
          <p:cNvSpPr>
            <a:spLocks noChangeArrowheads="1"/>
          </p:cNvSpPr>
          <p:nvPr/>
        </p:nvSpPr>
        <p:spPr bwMode="auto">
          <a:xfrm>
            <a:off x="3576638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</a:p>
        </p:txBody>
      </p:sp>
      <p:sp>
        <p:nvSpPr>
          <p:cNvPr id="398363" name="Rectangle 27"/>
          <p:cNvSpPr>
            <a:spLocks noChangeArrowheads="1"/>
          </p:cNvSpPr>
          <p:nvPr/>
        </p:nvSpPr>
        <p:spPr bwMode="auto">
          <a:xfrm>
            <a:off x="587375" y="29511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</a:p>
        </p:txBody>
      </p:sp>
      <p:sp>
        <p:nvSpPr>
          <p:cNvPr id="398364" name="Rectangle 28"/>
          <p:cNvSpPr>
            <a:spLocks noChangeArrowheads="1"/>
          </p:cNvSpPr>
          <p:nvPr/>
        </p:nvSpPr>
        <p:spPr bwMode="auto">
          <a:xfrm>
            <a:off x="1758950" y="236061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1</a:t>
            </a:r>
          </a:p>
        </p:txBody>
      </p:sp>
      <p:sp>
        <p:nvSpPr>
          <p:cNvPr id="398365" name="Rectangle 29"/>
          <p:cNvSpPr>
            <a:spLocks noChangeArrowheads="1"/>
          </p:cNvSpPr>
          <p:nvPr/>
        </p:nvSpPr>
        <p:spPr bwMode="auto">
          <a:xfrm>
            <a:off x="2405063" y="3262313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2</a:t>
            </a:r>
          </a:p>
        </p:txBody>
      </p:sp>
      <p:sp>
        <p:nvSpPr>
          <p:cNvPr id="398366" name="Rectangle 30"/>
          <p:cNvSpPr>
            <a:spLocks noChangeArrowheads="1"/>
          </p:cNvSpPr>
          <p:nvPr/>
        </p:nvSpPr>
        <p:spPr bwMode="auto">
          <a:xfrm>
            <a:off x="3919538" y="3362325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3</a:t>
            </a:r>
          </a:p>
        </p:txBody>
      </p:sp>
      <p:sp>
        <p:nvSpPr>
          <p:cNvPr id="398367" name="Rectangle 31"/>
          <p:cNvSpPr>
            <a:spLocks noChangeArrowheads="1"/>
          </p:cNvSpPr>
          <p:nvPr/>
        </p:nvSpPr>
        <p:spPr bwMode="auto">
          <a:xfrm>
            <a:off x="2406650" y="375443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4</a:t>
            </a:r>
          </a:p>
        </p:txBody>
      </p:sp>
      <p:sp>
        <p:nvSpPr>
          <p:cNvPr id="398368" name="Rectangle 32"/>
          <p:cNvSpPr>
            <a:spLocks noChangeArrowheads="1"/>
          </p:cNvSpPr>
          <p:nvPr/>
        </p:nvSpPr>
        <p:spPr bwMode="auto">
          <a:xfrm>
            <a:off x="1858963" y="4554538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6</a:t>
            </a:r>
          </a:p>
        </p:txBody>
      </p:sp>
      <p:sp>
        <p:nvSpPr>
          <p:cNvPr id="398369" name="Rectangle 33"/>
          <p:cNvSpPr>
            <a:spLocks noChangeArrowheads="1"/>
          </p:cNvSpPr>
          <p:nvPr/>
        </p:nvSpPr>
        <p:spPr bwMode="auto">
          <a:xfrm>
            <a:off x="3917950" y="37385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b="1">
                <a:solidFill>
                  <a:schemeClr val="accent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+mn-cs"/>
              </a:rPr>
              <a:t>5</a:t>
            </a:r>
          </a:p>
        </p:txBody>
      </p:sp>
      <p:sp>
        <p:nvSpPr>
          <p:cNvPr id="398370" name="Line 34"/>
          <p:cNvSpPr>
            <a:spLocks noChangeShapeType="1"/>
          </p:cNvSpPr>
          <p:nvPr/>
        </p:nvSpPr>
        <p:spPr bwMode="auto">
          <a:xfrm flipH="1">
            <a:off x="1068388" y="4244975"/>
            <a:ext cx="2771775" cy="0"/>
          </a:xfrm>
          <a:prstGeom prst="line">
            <a:avLst/>
          </a:prstGeom>
          <a:noFill/>
          <a:ln w="12700">
            <a:solidFill>
              <a:schemeClr val="hlink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8371" name="Rectangle 35"/>
          <p:cNvSpPr>
            <a:spLocks noChangeArrowheads="1"/>
          </p:cNvSpPr>
          <p:nvPr/>
        </p:nvSpPr>
        <p:spPr bwMode="auto">
          <a:xfrm>
            <a:off x="0" y="4005263"/>
            <a:ext cx="965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hlink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hlink"/>
                </a:solidFill>
                <a:latin typeface="Arial" charset="0"/>
                <a:cs typeface="+mn-cs"/>
              </a:rPr>
              <a:t>2</a:t>
            </a:r>
            <a:r>
              <a:rPr lang="en-GB" sz="1600">
                <a:solidFill>
                  <a:schemeClr val="hlink"/>
                </a:solidFill>
                <a:latin typeface="Arial" charset="0"/>
                <a:cs typeface="+mn-cs"/>
              </a:rPr>
              <a:t> </a:t>
            </a:r>
            <a:r>
              <a:rPr lang="en-GB" sz="2000">
                <a:solidFill>
                  <a:schemeClr val="hlink"/>
                </a:solidFill>
                <a:latin typeface="Symbol" charset="0"/>
                <a:cs typeface="+mn-cs"/>
              </a:rPr>
              <a:t>-</a:t>
            </a:r>
            <a:r>
              <a:rPr lang="en-GB" sz="1600">
                <a:solidFill>
                  <a:schemeClr val="hlink"/>
                </a:solidFill>
                <a:latin typeface="Symbol" charset="0"/>
                <a:cs typeface="+mn-cs"/>
              </a:rPr>
              <a:t> </a:t>
            </a:r>
            <a:r>
              <a:rPr lang="en-GB" sz="1600">
                <a:solidFill>
                  <a:schemeClr val="hlink"/>
                </a:solidFill>
                <a:latin typeface="Arial" charset="0"/>
                <a:cs typeface="+mn-cs"/>
              </a:rPr>
              <a:t>tax</a:t>
            </a:r>
          </a:p>
        </p:txBody>
      </p:sp>
      <p:sp>
        <p:nvSpPr>
          <p:cNvPr id="398372" name="Oval 36"/>
          <p:cNvSpPr>
            <a:spLocks noChangeArrowheads="1"/>
          </p:cNvSpPr>
          <p:nvPr/>
        </p:nvSpPr>
        <p:spPr bwMode="auto">
          <a:xfrm>
            <a:off x="3778250" y="4186238"/>
            <a:ext cx="114300" cy="111125"/>
          </a:xfrm>
          <a:prstGeom prst="ellipse">
            <a:avLst/>
          </a:prstGeom>
          <a:solidFill>
            <a:srgbClr val="E0C0A0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pSp>
        <p:nvGrpSpPr>
          <p:cNvPr id="398373" name="Group 37"/>
          <p:cNvGrpSpPr>
            <a:grpSpLocks/>
          </p:cNvGrpSpPr>
          <p:nvPr/>
        </p:nvGrpSpPr>
        <p:grpSpPr bwMode="auto">
          <a:xfrm>
            <a:off x="3986213" y="1509713"/>
            <a:ext cx="2109787" cy="1893888"/>
            <a:chOff x="2511" y="951"/>
            <a:chExt cx="1329" cy="1193"/>
          </a:xfrm>
        </p:grpSpPr>
        <p:sp>
          <p:nvSpPr>
            <p:cNvPr id="398374" name="Text Box 38" descr="Parchment"/>
            <p:cNvSpPr txBox="1">
              <a:spLocks noChangeArrowheads="1"/>
            </p:cNvSpPr>
            <p:nvPr/>
          </p:nvSpPr>
          <p:spPr bwMode="auto">
            <a:xfrm>
              <a:off x="2511" y="951"/>
              <a:ext cx="1329" cy="536"/>
            </a:xfrm>
            <a:prstGeom prst="rect">
              <a:avLst/>
            </a:prstGeom>
            <a:blipFill dpi="0" rotWithShape="0">
              <a:blip r:embed="rId5"/>
              <a:srcRect/>
              <a:tile tx="0" ty="0" sx="100000" sy="100000" flip="none" algn="tl"/>
            </a:blipFill>
            <a:ln w="28575">
              <a:solidFill>
                <a:schemeClr val="accent2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762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571500" defTabSz="762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defTabSz="762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714500" defTabSz="762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286000" defTabSz="762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7432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32004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657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41148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defRPr/>
              </a:pPr>
              <a:r>
                <a:rPr lang="en-GB" b="1" dirty="0" smtClean="0">
                  <a:solidFill>
                    <a:schemeClr val="accent2"/>
                  </a:solidFill>
                  <a:latin typeface="Arial" charset="0"/>
                  <a:cs typeface="+mn-cs"/>
                </a:rPr>
                <a:t>Deadweight</a:t>
              </a:r>
            </a:p>
            <a:p>
              <a:pPr algn="ctr">
                <a:defRPr/>
              </a:pPr>
              <a:r>
                <a:rPr lang="en-GB" b="1" dirty="0" smtClean="0">
                  <a:solidFill>
                    <a:schemeClr val="accent2"/>
                  </a:solidFill>
                  <a:latin typeface="Arial" charset="0"/>
                  <a:cs typeface="+mn-cs"/>
                </a:rPr>
                <a:t>loss from tax</a:t>
              </a:r>
            </a:p>
          </p:txBody>
        </p:sp>
        <p:sp>
          <p:nvSpPr>
            <p:cNvPr id="398375" name="Line 39" descr="Parchment"/>
            <p:cNvSpPr>
              <a:spLocks noChangeShapeType="1"/>
            </p:cNvSpPr>
            <p:nvPr/>
          </p:nvSpPr>
          <p:spPr bwMode="auto">
            <a:xfrm flipH="1">
              <a:off x="2511" y="1487"/>
              <a:ext cx="468" cy="657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398376" name="Rectangle 40"/>
          <p:cNvSpPr>
            <a:spLocks noGrp="1" noChangeArrowheads="1"/>
          </p:cNvSpPr>
          <p:nvPr>
            <p:ph type="title"/>
          </p:nvPr>
        </p:nvSpPr>
        <p:spPr>
          <a:xfrm>
            <a:off x="42863" y="821531"/>
            <a:ext cx="9144000" cy="646113"/>
          </a:xfrm>
          <a:effectLst>
            <a:outerShdw blurRad="63500" dist="17961" dir="2700000" algn="ctr" rotWithShape="0">
              <a:schemeClr val="bg2">
                <a:alpha val="74998"/>
              </a:schemeClr>
            </a:outerShdw>
          </a:effectLst>
        </p:spPr>
        <p:txBody>
          <a:bodyPr lIns="92075" tIns="46038" rIns="92075" bIns="46038">
            <a:normAutofit fontScale="90000"/>
          </a:bodyPr>
          <a:lstStyle/>
          <a:p>
            <a:pPr>
              <a:defRPr/>
            </a:pPr>
            <a:r>
              <a:rPr lang="en-GB" dirty="0" smtClean="0">
                <a:cs typeface="+mj-cs"/>
              </a:rPr>
              <a:t>Deadweight loss from an indirect </a:t>
            </a:r>
            <a:r>
              <a:rPr lang="en-GB" dirty="0" smtClean="0">
                <a:cs typeface="+mj-cs"/>
              </a:rPr>
              <a:t>tax</a:t>
            </a:r>
            <a:endParaRPr lang="en-GB" dirty="0" smtClean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30839844"/>
      </p:ext>
    </p:extLst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53650"/>
            <a:ext cx="8229600" cy="1600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/>
          <a:lstStyle/>
          <a:p>
            <a:r>
              <a:rPr lang="en-US" altLang="zh-TW" dirty="0"/>
              <a:t>Consumer Surplus</a:t>
            </a:r>
          </a:p>
        </p:txBody>
      </p:sp>
      <p:pic>
        <p:nvPicPr>
          <p:cNvPr id="49162" name="Picture 10" descr="fig4_2_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3" name="Picture 11" descr="fig4_2_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4" name="Picture 12" descr="fig4_2_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5" name="Picture 13" descr="fig4_2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6" name="Picture 14" descr="fig4_2_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0" y="124655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spcBef>
                <a:spcPct val="10000"/>
              </a:spcBef>
              <a:spcAft>
                <a:spcPct val="10000"/>
              </a:spcAft>
            </a:pPr>
            <a:r>
              <a:rPr lang="en-US" altLang="zh-TW" b="1" dirty="0">
                <a:latin typeface="Arial" charset="0"/>
              </a:rPr>
              <a:t>Consumer surplus</a:t>
            </a:r>
            <a:r>
              <a:rPr lang="en-US" altLang="zh-TW" dirty="0"/>
              <a:t> The difference between the highest price a consumer is willing to pay and the price the consumer actually pays.</a:t>
            </a:r>
            <a:br>
              <a:rPr lang="en-US" altLang="zh-TW" dirty="0"/>
            </a:b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20422718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>
          <a:xfrm>
            <a:off x="725488" y="-113877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/>
          <a:lstStyle/>
          <a:p>
            <a:r>
              <a:rPr lang="en-US" altLang="zh-TW" sz="4000" dirty="0" smtClean="0"/>
              <a:t> </a:t>
            </a:r>
            <a:r>
              <a:rPr lang="en-US" altLang="zh-TW" sz="4000" dirty="0"/>
              <a:t>Producer Surplus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8398" y="1983230"/>
            <a:ext cx="7793395" cy="4661153"/>
            <a:chOff x="4611688" y="1993900"/>
            <a:chExt cx="4162426" cy="2867025"/>
          </a:xfrm>
        </p:grpSpPr>
        <p:pic>
          <p:nvPicPr>
            <p:cNvPr id="51202" name="Picture 2" descr="fig4_3_right_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688" y="1993900"/>
              <a:ext cx="4162425" cy="286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0" name="Picture 20" descr="fig4_3_right_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688" y="1993900"/>
              <a:ext cx="4162425" cy="286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1" name="Picture 21" descr="fig4_3_right_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688" y="1993900"/>
              <a:ext cx="4162425" cy="286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2" name="Picture 22" descr="fig4_3_right_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688" y="1993900"/>
              <a:ext cx="4162425" cy="286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3" name="Picture 23" descr="fig4_3_right_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06" y="1993900"/>
              <a:ext cx="3779908" cy="2603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225" name="Rectangle 25"/>
          <p:cNvSpPr>
            <a:spLocks noChangeArrowheads="1"/>
          </p:cNvSpPr>
          <p:nvPr/>
        </p:nvSpPr>
        <p:spPr bwMode="auto">
          <a:xfrm>
            <a:off x="1543427" y="1029123"/>
            <a:ext cx="628624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800" b="1" dirty="0">
                <a:latin typeface="Arial" charset="0"/>
              </a:rPr>
              <a:t>Producer surplus</a:t>
            </a:r>
            <a:r>
              <a:rPr lang="en-US" altLang="zh-TW" sz="2000" dirty="0">
                <a:latin typeface="Arial" charset="0"/>
              </a:rPr>
              <a:t> </a:t>
            </a:r>
          </a:p>
          <a:p>
            <a:r>
              <a:rPr lang="en-US" altLang="zh-TW" sz="1800" dirty="0">
                <a:latin typeface="Arial" charset="0"/>
              </a:rPr>
              <a:t>The difference between the lowest price a firm would have been willing to accept and the price it actually receives.</a:t>
            </a:r>
          </a:p>
        </p:txBody>
      </p:sp>
    </p:spTree>
    <p:extLst>
      <p:ext uri="{BB962C8B-B14F-4D97-AF65-F5344CB8AC3E}">
        <p14:creationId xmlns:p14="http://schemas.microsoft.com/office/powerpoint/2010/main" val="307670553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fig4_5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5" name="Picture 3" descr="fig4_5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fig4_5_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7" name="Picture 5" descr="fig4_5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8" name="Picture 6" descr="fig4_5_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9" name="Rectangle 7"/>
          <p:cNvSpPr>
            <a:spLocks noGrp="1" noChangeArrowheads="1"/>
          </p:cNvSpPr>
          <p:nvPr>
            <p:ph type="title"/>
          </p:nvPr>
        </p:nvSpPr>
        <p:spPr>
          <a:xfrm>
            <a:off x="199572" y="429989"/>
            <a:ext cx="8778649" cy="45901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>
            <a:normAutofit fontScale="90000"/>
          </a:bodyPr>
          <a:lstStyle/>
          <a:p>
            <a:r>
              <a:rPr lang="en-US" altLang="zh-TW" sz="3600" dirty="0" smtClean="0"/>
              <a:t>Community Surplus </a:t>
            </a:r>
            <a:r>
              <a:rPr lang="en-US" altLang="zh-TW" sz="3600" dirty="0"/>
              <a:t>of Competitive Markets</a:t>
            </a:r>
            <a:endParaRPr lang="en-US" altLang="zh-TW" sz="4000" dirty="0"/>
          </a:p>
        </p:txBody>
      </p:sp>
      <p:grpSp>
        <p:nvGrpSpPr>
          <p:cNvPr id="54284" name="Group 12"/>
          <p:cNvGrpSpPr>
            <a:grpSpLocks/>
          </p:cNvGrpSpPr>
          <p:nvPr/>
        </p:nvGrpSpPr>
        <p:grpSpPr bwMode="auto">
          <a:xfrm>
            <a:off x="4246563" y="2446339"/>
            <a:ext cx="4343400" cy="1893888"/>
            <a:chOff x="672" y="1776"/>
            <a:chExt cx="2736" cy="1193"/>
          </a:xfrm>
        </p:grpSpPr>
        <p:sp>
          <p:nvSpPr>
            <p:cNvPr id="54285" name="Text Box 13"/>
            <p:cNvSpPr txBox="1">
              <a:spLocks noChangeArrowheads="1"/>
            </p:cNvSpPr>
            <p:nvPr/>
          </p:nvSpPr>
          <p:spPr bwMode="auto">
            <a:xfrm>
              <a:off x="1584" y="2496"/>
              <a:ext cx="1824" cy="4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0E6C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1pPr>
              <a:lvl2pPr marL="514350"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9pPr>
            </a:lstStyle>
            <a:p>
              <a:pPr>
                <a:spcBef>
                  <a:spcPct val="10000"/>
                </a:spcBef>
                <a:spcAft>
                  <a:spcPct val="10000"/>
                </a:spcAft>
              </a:pPr>
              <a:r>
                <a:rPr lang="en-US" altLang="zh-TW" sz="1400" b="1" dirty="0" smtClean="0">
                  <a:latin typeface="Arial" charset="0"/>
                </a:rPr>
                <a:t>Community Surplus </a:t>
              </a:r>
              <a:r>
                <a:rPr lang="en-US" altLang="zh-TW" sz="1400" b="1" dirty="0">
                  <a:latin typeface="Arial" charset="0"/>
                </a:rPr>
                <a:t>Equals the Sum of Consumer Surplus and Producer Surplus</a:t>
              </a:r>
            </a:p>
          </p:txBody>
        </p:sp>
        <p:sp>
          <p:nvSpPr>
            <p:cNvPr id="54286" name="Line 14"/>
            <p:cNvSpPr>
              <a:spLocks noChangeShapeType="1"/>
            </p:cNvSpPr>
            <p:nvPr/>
          </p:nvSpPr>
          <p:spPr bwMode="auto">
            <a:xfrm>
              <a:off x="672" y="1776"/>
              <a:ext cx="1680" cy="0"/>
            </a:xfrm>
            <a:prstGeom prst="line">
              <a:avLst/>
            </a:prstGeom>
            <a:noFill/>
            <a:ln w="25400">
              <a:solidFill>
                <a:srgbClr val="F0E6C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54287" name="Picture 15" descr="fig4_5_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8" name="Picture 16" descr="fig4_5_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9" name="Picture 17" descr="fig4_5_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2358346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71286" y="877841"/>
            <a:ext cx="791867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TW" dirty="0" smtClean="0">
              <a:solidFill>
                <a:srgbClr val="006666"/>
              </a:solidFill>
              <a:latin typeface="Arial" charset="0"/>
            </a:endParaRPr>
          </a:p>
          <a:p>
            <a:r>
              <a:rPr lang="en-US" altLang="zh-TW" dirty="0" smtClean="0">
                <a:solidFill>
                  <a:srgbClr val="006666"/>
                </a:solidFill>
                <a:latin typeface="Arial" charset="0"/>
              </a:rPr>
              <a:t>Economic </a:t>
            </a:r>
            <a:r>
              <a:rPr lang="en-US" altLang="zh-TW" dirty="0">
                <a:solidFill>
                  <a:srgbClr val="006666"/>
                </a:solidFill>
                <a:latin typeface="Arial" charset="0"/>
              </a:rPr>
              <a:t>efficiency</a:t>
            </a:r>
            <a:r>
              <a:rPr lang="en-US" altLang="zh-TW" dirty="0">
                <a:latin typeface="Arial" charset="0"/>
              </a:rPr>
              <a:t>  </a:t>
            </a:r>
          </a:p>
          <a:p>
            <a:pPr lvl="1"/>
            <a:endParaRPr lang="en-US" altLang="zh-TW" dirty="0"/>
          </a:p>
          <a:p>
            <a:pPr lvl="1"/>
            <a:r>
              <a:rPr lang="en-US" altLang="zh-TW" dirty="0" smtClean="0"/>
              <a:t>Occurs where </a:t>
            </a:r>
            <a:r>
              <a:rPr lang="en-US" altLang="zh-TW" dirty="0"/>
              <a:t>the sum of consumer surplus and producer surplus is at a maximum.</a:t>
            </a:r>
          </a:p>
        </p:txBody>
      </p:sp>
    </p:spTree>
    <p:extLst>
      <p:ext uri="{BB962C8B-B14F-4D97-AF65-F5344CB8AC3E}">
        <p14:creationId xmlns:p14="http://schemas.microsoft.com/office/powerpoint/2010/main" val="339622659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12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714375"/>
            <a:ext cx="7772400" cy="2098676"/>
          </a:xfrm>
        </p:spPr>
        <p:txBody>
          <a:bodyPr/>
          <a:lstStyle/>
          <a:p>
            <a:pPr>
              <a:defRPr/>
            </a:pPr>
            <a:r>
              <a:rPr lang="en-GB" sz="4800" dirty="0" smtClean="0">
                <a:cs typeface="+mj-cs"/>
              </a:rPr>
              <a:t>The incidence of </a:t>
            </a:r>
            <a:r>
              <a:rPr lang="en-GB" sz="4800" dirty="0" smtClean="0">
                <a:cs typeface="+mj-cs"/>
              </a:rPr>
              <a:t>taxation on Community Surplus</a:t>
            </a:r>
            <a:endParaRPr lang="en-GB" sz="4800" dirty="0" smtClean="0">
              <a:cs typeface="+mj-cs"/>
            </a:endParaRPr>
          </a:p>
        </p:txBody>
      </p:sp>
      <p:sp>
        <p:nvSpPr>
          <p:cNvPr id="226313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095750"/>
            <a:ext cx="6400800" cy="1219200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cs typeface="+mn-cs"/>
              </a:rPr>
              <a:t>Deadweight welfare loss from</a:t>
            </a:r>
          </a:p>
          <a:p>
            <a:pPr>
              <a:defRPr/>
            </a:pPr>
            <a:r>
              <a:rPr lang="en-GB" dirty="0" smtClean="0">
                <a:cs typeface="+mn-cs"/>
              </a:rPr>
              <a:t>an indirect tax</a:t>
            </a:r>
          </a:p>
        </p:txBody>
      </p:sp>
    </p:spTree>
    <p:extLst>
      <p:ext uri="{BB962C8B-B14F-4D97-AF65-F5344CB8AC3E}">
        <p14:creationId xmlns:p14="http://schemas.microsoft.com/office/powerpoint/2010/main" val="1703586561"/>
      </p:ext>
    </p:extLst>
  </p:cSld>
  <p:clrMapOvr>
    <a:masterClrMapping/>
  </p:clrMapOvr>
  <p:transition xmlns:p14="http://schemas.microsoft.com/office/powerpoint/2010/main" spd="slow">
    <p:pull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ChangeArrowheads="1"/>
          </p:cNvSpPr>
          <p:nvPr/>
        </p:nvSpPr>
        <p:spPr bwMode="auto">
          <a:xfrm>
            <a:off x="1058863" y="635000"/>
            <a:ext cx="6985000" cy="530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762000">
              <a:defRPr/>
            </a:pPr>
            <a:endParaRPr lang="en-US" b="1" dirty="0">
              <a:solidFill>
                <a:schemeClr val="accent1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381955" name="Rectangle 3"/>
          <p:cNvSpPr>
            <a:spLocks noGrp="1" noChangeArrowheads="1"/>
          </p:cNvSpPr>
          <p:nvPr>
            <p:ph type="title"/>
          </p:nvPr>
        </p:nvSpPr>
        <p:spPr>
          <a:xfrm>
            <a:off x="68263" y="1030287"/>
            <a:ext cx="9144000" cy="646113"/>
          </a:xfrm>
        </p:spPr>
        <p:txBody>
          <a:bodyPr lIns="92075" tIns="46038" rIns="92075" bIns="46038">
            <a:noAutofit/>
          </a:bodyPr>
          <a:lstStyle/>
          <a:p>
            <a:pPr>
              <a:defRPr/>
            </a:pPr>
            <a:r>
              <a:rPr lang="en-GB" dirty="0" smtClean="0">
                <a:cs typeface="+mj-cs"/>
              </a:rPr>
              <a:t>Deadweight loss from an indirect tax</a:t>
            </a:r>
            <a:endParaRPr lang="en-GB" dirty="0" smtClean="0">
              <a:cs typeface="+mj-cs"/>
            </a:endParaRPr>
          </a:p>
        </p:txBody>
      </p:sp>
      <p:sp>
        <p:nvSpPr>
          <p:cNvPr id="381956" name="Line 4"/>
          <p:cNvSpPr>
            <a:spLocks noChangeShapeType="1"/>
          </p:cNvSpPr>
          <p:nvPr/>
        </p:nvSpPr>
        <p:spPr bwMode="auto">
          <a:xfrm>
            <a:off x="1066800" y="5943600"/>
            <a:ext cx="7010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1957" name="Rectangle 5"/>
          <p:cNvSpPr>
            <a:spLocks noChangeArrowheads="1"/>
          </p:cNvSpPr>
          <p:nvPr/>
        </p:nvSpPr>
        <p:spPr bwMode="auto">
          <a:xfrm>
            <a:off x="746125" y="5851525"/>
            <a:ext cx="4016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200">
                <a:latin typeface="Arial" charset="0"/>
                <a:cs typeface="+mn-cs"/>
              </a:rPr>
              <a:t>O</a:t>
            </a:r>
          </a:p>
        </p:txBody>
      </p:sp>
      <p:sp>
        <p:nvSpPr>
          <p:cNvPr id="381958" name="Rectangle 6"/>
          <p:cNvSpPr>
            <a:spLocks noChangeArrowheads="1"/>
          </p:cNvSpPr>
          <p:nvPr/>
        </p:nvSpPr>
        <p:spPr bwMode="auto">
          <a:xfrm>
            <a:off x="7440613" y="1676400"/>
            <a:ext cx="56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r"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S</a:t>
            </a:r>
          </a:p>
        </p:txBody>
      </p:sp>
      <p:sp>
        <p:nvSpPr>
          <p:cNvPr id="381959" name="Rectangle 7"/>
          <p:cNvSpPr>
            <a:spLocks noChangeArrowheads="1"/>
          </p:cNvSpPr>
          <p:nvPr/>
        </p:nvSpPr>
        <p:spPr bwMode="auto">
          <a:xfrm>
            <a:off x="609600" y="415925"/>
            <a:ext cx="339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>
                <a:latin typeface="Arial" charset="0"/>
                <a:cs typeface="+mn-cs"/>
              </a:rPr>
              <a:t>£</a:t>
            </a:r>
          </a:p>
        </p:txBody>
      </p:sp>
      <p:sp>
        <p:nvSpPr>
          <p:cNvPr id="381960" name="Rectangle 8"/>
          <p:cNvSpPr>
            <a:spLocks noChangeArrowheads="1"/>
          </p:cNvSpPr>
          <p:nvPr/>
        </p:nvSpPr>
        <p:spPr bwMode="auto">
          <a:xfrm>
            <a:off x="7739063" y="5992813"/>
            <a:ext cx="4016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 i="1">
                <a:latin typeface="Arial" charset="0"/>
                <a:cs typeface="+mn-cs"/>
              </a:rPr>
              <a:t>Q</a:t>
            </a:r>
          </a:p>
        </p:txBody>
      </p:sp>
      <p:sp>
        <p:nvSpPr>
          <p:cNvPr id="381961" name="Line 9"/>
          <p:cNvSpPr>
            <a:spLocks noChangeShapeType="1"/>
          </p:cNvSpPr>
          <p:nvPr/>
        </p:nvSpPr>
        <p:spPr bwMode="auto">
          <a:xfrm>
            <a:off x="1050925" y="1387475"/>
            <a:ext cx="5765800" cy="377507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1962" name="Rectangle 10"/>
          <p:cNvSpPr>
            <a:spLocks noChangeArrowheads="1"/>
          </p:cNvSpPr>
          <p:nvPr/>
        </p:nvSpPr>
        <p:spPr bwMode="auto">
          <a:xfrm>
            <a:off x="6826250" y="497205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D</a:t>
            </a:r>
          </a:p>
        </p:txBody>
      </p:sp>
      <p:sp>
        <p:nvSpPr>
          <p:cNvPr id="381963" name="Line 11"/>
          <p:cNvSpPr>
            <a:spLocks noChangeShapeType="1"/>
          </p:cNvSpPr>
          <p:nvPr/>
        </p:nvSpPr>
        <p:spPr bwMode="auto">
          <a:xfrm>
            <a:off x="4691063" y="3786188"/>
            <a:ext cx="0" cy="215900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1964" name="Rectangle 12"/>
          <p:cNvSpPr>
            <a:spLocks noChangeArrowheads="1"/>
          </p:cNvSpPr>
          <p:nvPr/>
        </p:nvSpPr>
        <p:spPr bwMode="auto">
          <a:xfrm>
            <a:off x="587375" y="34972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81965" name="Rectangle 13"/>
          <p:cNvSpPr>
            <a:spLocks noChangeArrowheads="1"/>
          </p:cNvSpPr>
          <p:nvPr/>
        </p:nvSpPr>
        <p:spPr bwMode="auto">
          <a:xfrm>
            <a:off x="4445000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81966" name="Line 14"/>
          <p:cNvSpPr>
            <a:spLocks noChangeShapeType="1"/>
          </p:cNvSpPr>
          <p:nvPr/>
        </p:nvSpPr>
        <p:spPr bwMode="auto">
          <a:xfrm>
            <a:off x="1066800" y="609600"/>
            <a:ext cx="0" cy="533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1967" name="Line 15"/>
          <p:cNvSpPr>
            <a:spLocks noChangeShapeType="1"/>
          </p:cNvSpPr>
          <p:nvPr/>
        </p:nvSpPr>
        <p:spPr bwMode="auto">
          <a:xfrm flipV="1">
            <a:off x="1068388" y="2112963"/>
            <a:ext cx="6557962" cy="36798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1968" name="Line 16"/>
          <p:cNvSpPr>
            <a:spLocks noChangeShapeType="1"/>
          </p:cNvSpPr>
          <p:nvPr/>
        </p:nvSpPr>
        <p:spPr bwMode="auto">
          <a:xfrm flipH="1">
            <a:off x="1085850" y="3768725"/>
            <a:ext cx="3554413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1969" name="Oval 17"/>
          <p:cNvSpPr>
            <a:spLocks noChangeArrowheads="1"/>
          </p:cNvSpPr>
          <p:nvPr/>
        </p:nvSpPr>
        <p:spPr bwMode="auto">
          <a:xfrm>
            <a:off x="4614863" y="3711575"/>
            <a:ext cx="114300" cy="111125"/>
          </a:xfrm>
          <a:prstGeom prst="ellipse">
            <a:avLst/>
          </a:prstGeom>
          <a:solidFill>
            <a:srgbClr val="00FF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1970" name="Text Box 18" descr="Parchment"/>
          <p:cNvSpPr txBox="1">
            <a:spLocks noChangeArrowheads="1"/>
          </p:cNvSpPr>
          <p:nvPr/>
        </p:nvSpPr>
        <p:spPr bwMode="auto">
          <a:xfrm>
            <a:off x="3869531" y="1893888"/>
            <a:ext cx="1719263" cy="84772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GB" b="1" dirty="0" smtClean="0">
                <a:solidFill>
                  <a:schemeClr val="accent1"/>
                </a:solidFill>
                <a:latin typeface="Arial" charset="0"/>
                <a:cs typeface="+mn-cs"/>
              </a:rPr>
              <a:t>Before-tax</a:t>
            </a:r>
          </a:p>
          <a:p>
            <a:pPr algn="ctr">
              <a:defRPr/>
            </a:pPr>
            <a:r>
              <a:rPr lang="en-GB" b="1" dirty="0" smtClean="0">
                <a:solidFill>
                  <a:schemeClr val="accent1"/>
                </a:solidFill>
                <a:latin typeface="Arial" charset="0"/>
                <a:cs typeface="+mn-cs"/>
              </a:rPr>
              <a:t>situation</a:t>
            </a:r>
          </a:p>
        </p:txBody>
      </p:sp>
    </p:spTree>
    <p:extLst>
      <p:ext uri="{BB962C8B-B14F-4D97-AF65-F5344CB8AC3E}">
        <p14:creationId xmlns:p14="http://schemas.microsoft.com/office/powerpoint/2010/main" val="3550960833"/>
      </p:ext>
    </p:extLst>
  </p:cSld>
  <p:clrMapOvr>
    <a:masterClrMapping/>
  </p:clrMapOvr>
  <p:transition xmlns:p14="http://schemas.microsoft.com/office/powerpoint/2010/main" spd="slow">
    <p:pull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1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1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70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ChangeArrowheads="1"/>
          </p:cNvSpPr>
          <p:nvPr/>
        </p:nvSpPr>
        <p:spPr bwMode="auto">
          <a:xfrm>
            <a:off x="1058863" y="635000"/>
            <a:ext cx="6985000" cy="530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4003" name="Freeform 3"/>
          <p:cNvSpPr>
            <a:spLocks/>
          </p:cNvSpPr>
          <p:nvPr/>
        </p:nvSpPr>
        <p:spPr bwMode="auto">
          <a:xfrm>
            <a:off x="1050925" y="1387475"/>
            <a:ext cx="3635375" cy="2387600"/>
          </a:xfrm>
          <a:custGeom>
            <a:avLst/>
            <a:gdLst>
              <a:gd name="T0" fmla="*/ 0 w 1726"/>
              <a:gd name="T1" fmla="*/ 0 h 1115"/>
              <a:gd name="T2" fmla="*/ 0 w 1726"/>
              <a:gd name="T3" fmla="*/ 1114 h 1115"/>
              <a:gd name="T4" fmla="*/ 1725 w 1726"/>
              <a:gd name="T5" fmla="*/ 1114 h 1115"/>
              <a:gd name="T6" fmla="*/ 0 w 1726"/>
              <a:gd name="T7" fmla="*/ 0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6" h="1115">
                <a:moveTo>
                  <a:pt x="0" y="0"/>
                </a:moveTo>
                <a:lnTo>
                  <a:pt x="0" y="1114"/>
                </a:lnTo>
                <a:lnTo>
                  <a:pt x="1725" y="1114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4004" name="Line 4"/>
          <p:cNvSpPr>
            <a:spLocks noChangeShapeType="1"/>
          </p:cNvSpPr>
          <p:nvPr/>
        </p:nvSpPr>
        <p:spPr bwMode="auto">
          <a:xfrm>
            <a:off x="1066800" y="5943600"/>
            <a:ext cx="7010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4005" name="Rectangle 5"/>
          <p:cNvSpPr>
            <a:spLocks noChangeArrowheads="1"/>
          </p:cNvSpPr>
          <p:nvPr/>
        </p:nvSpPr>
        <p:spPr bwMode="auto">
          <a:xfrm>
            <a:off x="746125" y="5851525"/>
            <a:ext cx="4016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200">
                <a:latin typeface="Arial" charset="0"/>
                <a:cs typeface="+mn-cs"/>
              </a:rPr>
              <a:t>O</a:t>
            </a:r>
          </a:p>
        </p:txBody>
      </p:sp>
      <p:sp>
        <p:nvSpPr>
          <p:cNvPr id="384006" name="Rectangle 6"/>
          <p:cNvSpPr>
            <a:spLocks noChangeArrowheads="1"/>
          </p:cNvSpPr>
          <p:nvPr/>
        </p:nvSpPr>
        <p:spPr bwMode="auto">
          <a:xfrm>
            <a:off x="7440613" y="1676400"/>
            <a:ext cx="56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r"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S</a:t>
            </a:r>
          </a:p>
        </p:txBody>
      </p:sp>
      <p:sp>
        <p:nvSpPr>
          <p:cNvPr id="384007" name="Rectangle 7"/>
          <p:cNvSpPr>
            <a:spLocks noChangeArrowheads="1"/>
          </p:cNvSpPr>
          <p:nvPr/>
        </p:nvSpPr>
        <p:spPr bwMode="auto">
          <a:xfrm>
            <a:off x="609600" y="415925"/>
            <a:ext cx="339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>
                <a:latin typeface="Arial" charset="0"/>
                <a:cs typeface="+mn-cs"/>
              </a:rPr>
              <a:t>£</a:t>
            </a:r>
          </a:p>
        </p:txBody>
      </p:sp>
      <p:sp>
        <p:nvSpPr>
          <p:cNvPr id="384008" name="Rectangle 8"/>
          <p:cNvSpPr>
            <a:spLocks noChangeArrowheads="1"/>
          </p:cNvSpPr>
          <p:nvPr/>
        </p:nvSpPr>
        <p:spPr bwMode="auto">
          <a:xfrm>
            <a:off x="7739063" y="5992813"/>
            <a:ext cx="4016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 i="1">
                <a:latin typeface="Arial" charset="0"/>
                <a:cs typeface="+mn-cs"/>
              </a:rPr>
              <a:t>Q</a:t>
            </a:r>
          </a:p>
        </p:txBody>
      </p:sp>
      <p:sp>
        <p:nvSpPr>
          <p:cNvPr id="384009" name="Line 9"/>
          <p:cNvSpPr>
            <a:spLocks noChangeShapeType="1"/>
          </p:cNvSpPr>
          <p:nvPr/>
        </p:nvSpPr>
        <p:spPr bwMode="auto">
          <a:xfrm>
            <a:off x="1050925" y="1387475"/>
            <a:ext cx="5765800" cy="377507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4010" name="Rectangle 10"/>
          <p:cNvSpPr>
            <a:spLocks noChangeArrowheads="1"/>
          </p:cNvSpPr>
          <p:nvPr/>
        </p:nvSpPr>
        <p:spPr bwMode="auto">
          <a:xfrm>
            <a:off x="6826250" y="497205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D</a:t>
            </a:r>
          </a:p>
        </p:txBody>
      </p:sp>
      <p:sp>
        <p:nvSpPr>
          <p:cNvPr id="384011" name="Line 11"/>
          <p:cNvSpPr>
            <a:spLocks noChangeShapeType="1"/>
          </p:cNvSpPr>
          <p:nvPr/>
        </p:nvSpPr>
        <p:spPr bwMode="auto">
          <a:xfrm>
            <a:off x="4691063" y="3786188"/>
            <a:ext cx="0" cy="215900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4012" name="Rectangle 12"/>
          <p:cNvSpPr>
            <a:spLocks noChangeArrowheads="1"/>
          </p:cNvSpPr>
          <p:nvPr/>
        </p:nvSpPr>
        <p:spPr bwMode="auto">
          <a:xfrm>
            <a:off x="587375" y="34972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84013" name="Rectangle 13"/>
          <p:cNvSpPr>
            <a:spLocks noChangeArrowheads="1"/>
          </p:cNvSpPr>
          <p:nvPr/>
        </p:nvSpPr>
        <p:spPr bwMode="auto">
          <a:xfrm>
            <a:off x="4445000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84014" name="Line 14"/>
          <p:cNvSpPr>
            <a:spLocks noChangeShapeType="1"/>
          </p:cNvSpPr>
          <p:nvPr/>
        </p:nvSpPr>
        <p:spPr bwMode="auto">
          <a:xfrm>
            <a:off x="1066800" y="609600"/>
            <a:ext cx="0" cy="533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4015" name="Line 15"/>
          <p:cNvSpPr>
            <a:spLocks noChangeShapeType="1"/>
          </p:cNvSpPr>
          <p:nvPr/>
        </p:nvSpPr>
        <p:spPr bwMode="auto">
          <a:xfrm flipV="1">
            <a:off x="1068388" y="2112963"/>
            <a:ext cx="6557962" cy="36798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4016" name="Line 16"/>
          <p:cNvSpPr>
            <a:spLocks noChangeShapeType="1"/>
          </p:cNvSpPr>
          <p:nvPr/>
        </p:nvSpPr>
        <p:spPr bwMode="auto">
          <a:xfrm flipH="1">
            <a:off x="1085850" y="3768725"/>
            <a:ext cx="3554413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4017" name="Oval 17"/>
          <p:cNvSpPr>
            <a:spLocks noChangeArrowheads="1"/>
          </p:cNvSpPr>
          <p:nvPr/>
        </p:nvSpPr>
        <p:spPr bwMode="auto">
          <a:xfrm>
            <a:off x="4614863" y="3711575"/>
            <a:ext cx="114300" cy="111125"/>
          </a:xfrm>
          <a:prstGeom prst="ellipse">
            <a:avLst/>
          </a:prstGeom>
          <a:solidFill>
            <a:srgbClr val="00FF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4018" name="Text Box 18" descr="Parchment"/>
          <p:cNvSpPr txBox="1">
            <a:spLocks noChangeArrowheads="1"/>
          </p:cNvSpPr>
          <p:nvPr/>
        </p:nvSpPr>
        <p:spPr bwMode="auto">
          <a:xfrm>
            <a:off x="3831431" y="1941513"/>
            <a:ext cx="1719263" cy="84772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GB" b="1" dirty="0" smtClean="0">
                <a:solidFill>
                  <a:schemeClr val="accent1"/>
                </a:solidFill>
                <a:latin typeface="Arial" charset="0"/>
                <a:cs typeface="+mn-cs"/>
              </a:rPr>
              <a:t>Before-tax</a:t>
            </a:r>
          </a:p>
          <a:p>
            <a:pPr algn="ctr">
              <a:defRPr/>
            </a:pPr>
            <a:r>
              <a:rPr lang="en-GB" b="1" dirty="0" smtClean="0">
                <a:solidFill>
                  <a:schemeClr val="accent1"/>
                </a:solidFill>
                <a:latin typeface="Arial" charset="0"/>
                <a:cs typeface="+mn-cs"/>
              </a:rPr>
              <a:t>situation</a:t>
            </a:r>
          </a:p>
        </p:txBody>
      </p:sp>
      <p:sp>
        <p:nvSpPr>
          <p:cNvPr id="384019" name="Rectangle 19"/>
          <p:cNvSpPr>
            <a:spLocks noGrp="1" noChangeArrowheads="1"/>
          </p:cNvSpPr>
          <p:nvPr>
            <p:ph type="title"/>
          </p:nvPr>
        </p:nvSpPr>
        <p:spPr>
          <a:xfrm>
            <a:off x="0" y="849313"/>
            <a:ext cx="9144000" cy="646113"/>
          </a:xfrm>
          <a:effectLst>
            <a:outerShdw blurRad="63500" dist="17961" dir="2700000" algn="ctr" rotWithShape="0">
              <a:schemeClr val="bg2">
                <a:alpha val="74998"/>
              </a:schemeClr>
            </a:outerShdw>
          </a:effectLst>
        </p:spPr>
        <p:txBody>
          <a:bodyPr lIns="92075" tIns="46038" rIns="92075" bIns="46038">
            <a:normAutofit fontScale="90000"/>
          </a:bodyPr>
          <a:lstStyle/>
          <a:p>
            <a:pPr>
              <a:defRPr/>
            </a:pPr>
            <a:r>
              <a:rPr lang="en-GB" dirty="0" smtClean="0">
                <a:cs typeface="+mj-cs"/>
              </a:rPr>
              <a:t>Deadweight loss from an indirect tax</a:t>
            </a:r>
          </a:p>
        </p:txBody>
      </p:sp>
      <p:sp>
        <p:nvSpPr>
          <p:cNvPr id="384020" name="Text Box 20"/>
          <p:cNvSpPr txBox="1">
            <a:spLocks noChangeArrowheads="1"/>
          </p:cNvSpPr>
          <p:nvPr/>
        </p:nvSpPr>
        <p:spPr bwMode="auto">
          <a:xfrm>
            <a:off x="1166813" y="2552700"/>
            <a:ext cx="1692275" cy="82232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chemeClr val="bg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defRPr/>
            </a:pPr>
            <a:r>
              <a:rPr lang="en-GB" b="1" smtClean="0">
                <a:solidFill>
                  <a:schemeClr val="folHlink"/>
                </a:solidFill>
                <a:latin typeface="Arial" charset="0"/>
                <a:cs typeface="+mn-cs"/>
              </a:rPr>
              <a:t>Consumer</a:t>
            </a:r>
          </a:p>
          <a:p>
            <a:pPr algn="r">
              <a:defRPr/>
            </a:pPr>
            <a:r>
              <a:rPr lang="en-GB" b="1" smtClean="0">
                <a:solidFill>
                  <a:schemeClr val="folHlink"/>
                </a:solidFill>
                <a:latin typeface="Arial" charset="0"/>
                <a:cs typeface="+mn-cs"/>
              </a:rPr>
              <a:t>surplus</a:t>
            </a:r>
          </a:p>
        </p:txBody>
      </p:sp>
    </p:spTree>
    <p:extLst>
      <p:ext uri="{BB962C8B-B14F-4D97-AF65-F5344CB8AC3E}">
        <p14:creationId xmlns:p14="http://schemas.microsoft.com/office/powerpoint/2010/main" val="3604691982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ChangeArrowheads="1"/>
          </p:cNvSpPr>
          <p:nvPr/>
        </p:nvSpPr>
        <p:spPr bwMode="auto">
          <a:xfrm>
            <a:off x="1058863" y="635000"/>
            <a:ext cx="6985000" cy="5308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2">
                <a:alpha val="74998"/>
              </a:scheme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6051" name="Freeform 3"/>
          <p:cNvSpPr>
            <a:spLocks/>
          </p:cNvSpPr>
          <p:nvPr/>
        </p:nvSpPr>
        <p:spPr bwMode="auto">
          <a:xfrm>
            <a:off x="1068388" y="3762375"/>
            <a:ext cx="3586162" cy="2014538"/>
          </a:xfrm>
          <a:custGeom>
            <a:avLst/>
            <a:gdLst>
              <a:gd name="T0" fmla="*/ 0 w 1737"/>
              <a:gd name="T1" fmla="*/ 11 h 976"/>
              <a:gd name="T2" fmla="*/ 0 w 1737"/>
              <a:gd name="T3" fmla="*/ 975 h 976"/>
              <a:gd name="T4" fmla="*/ 1736 w 1737"/>
              <a:gd name="T5" fmla="*/ 0 h 976"/>
              <a:gd name="T6" fmla="*/ 0 w 1737"/>
              <a:gd name="T7" fmla="*/ 11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37" h="976">
                <a:moveTo>
                  <a:pt x="0" y="11"/>
                </a:moveTo>
                <a:lnTo>
                  <a:pt x="0" y="975"/>
                </a:lnTo>
                <a:lnTo>
                  <a:pt x="1736" y="0"/>
                </a:lnTo>
                <a:lnTo>
                  <a:pt x="0" y="11"/>
                </a:lnTo>
              </a:path>
            </a:pathLst>
          </a:custGeom>
          <a:solidFill>
            <a:srgbClr val="E5CB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6052" name="Freeform 4"/>
          <p:cNvSpPr>
            <a:spLocks/>
          </p:cNvSpPr>
          <p:nvPr/>
        </p:nvSpPr>
        <p:spPr bwMode="auto">
          <a:xfrm>
            <a:off x="1050925" y="1387475"/>
            <a:ext cx="3635375" cy="2387600"/>
          </a:xfrm>
          <a:custGeom>
            <a:avLst/>
            <a:gdLst>
              <a:gd name="T0" fmla="*/ 0 w 1726"/>
              <a:gd name="T1" fmla="*/ 0 h 1115"/>
              <a:gd name="T2" fmla="*/ 0 w 1726"/>
              <a:gd name="T3" fmla="*/ 1114 h 1115"/>
              <a:gd name="T4" fmla="*/ 1725 w 1726"/>
              <a:gd name="T5" fmla="*/ 1114 h 1115"/>
              <a:gd name="T6" fmla="*/ 0 w 1726"/>
              <a:gd name="T7" fmla="*/ 0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6" h="1115">
                <a:moveTo>
                  <a:pt x="0" y="0"/>
                </a:moveTo>
                <a:lnTo>
                  <a:pt x="0" y="1114"/>
                </a:lnTo>
                <a:lnTo>
                  <a:pt x="1725" y="1114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6053" name="Line 5"/>
          <p:cNvSpPr>
            <a:spLocks noChangeShapeType="1"/>
          </p:cNvSpPr>
          <p:nvPr/>
        </p:nvSpPr>
        <p:spPr bwMode="auto">
          <a:xfrm>
            <a:off x="1066800" y="5943600"/>
            <a:ext cx="7010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6054" name="Rectangle 6"/>
          <p:cNvSpPr>
            <a:spLocks noChangeArrowheads="1"/>
          </p:cNvSpPr>
          <p:nvPr/>
        </p:nvSpPr>
        <p:spPr bwMode="auto">
          <a:xfrm>
            <a:off x="746125" y="5851525"/>
            <a:ext cx="4016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200">
                <a:latin typeface="Arial" charset="0"/>
                <a:cs typeface="+mn-cs"/>
              </a:rPr>
              <a:t>O</a:t>
            </a:r>
          </a:p>
        </p:txBody>
      </p:sp>
      <p:sp>
        <p:nvSpPr>
          <p:cNvPr id="386055" name="Rectangle 7"/>
          <p:cNvSpPr>
            <a:spLocks noChangeArrowheads="1"/>
          </p:cNvSpPr>
          <p:nvPr/>
        </p:nvSpPr>
        <p:spPr bwMode="auto">
          <a:xfrm>
            <a:off x="7440613" y="1676400"/>
            <a:ext cx="56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r"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S</a:t>
            </a:r>
          </a:p>
        </p:txBody>
      </p:sp>
      <p:sp>
        <p:nvSpPr>
          <p:cNvPr id="386056" name="Rectangle 8"/>
          <p:cNvSpPr>
            <a:spLocks noChangeArrowheads="1"/>
          </p:cNvSpPr>
          <p:nvPr/>
        </p:nvSpPr>
        <p:spPr bwMode="auto">
          <a:xfrm>
            <a:off x="609600" y="415925"/>
            <a:ext cx="339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>
                <a:latin typeface="Arial" charset="0"/>
                <a:cs typeface="+mn-cs"/>
              </a:rPr>
              <a:t>£</a:t>
            </a:r>
          </a:p>
        </p:txBody>
      </p:sp>
      <p:sp>
        <p:nvSpPr>
          <p:cNvPr id="386057" name="Rectangle 9"/>
          <p:cNvSpPr>
            <a:spLocks noChangeArrowheads="1"/>
          </p:cNvSpPr>
          <p:nvPr/>
        </p:nvSpPr>
        <p:spPr bwMode="auto">
          <a:xfrm>
            <a:off x="7739063" y="5992813"/>
            <a:ext cx="4016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 i="1">
                <a:latin typeface="Arial" charset="0"/>
                <a:cs typeface="+mn-cs"/>
              </a:rPr>
              <a:t>Q</a:t>
            </a:r>
          </a:p>
        </p:txBody>
      </p:sp>
      <p:sp>
        <p:nvSpPr>
          <p:cNvPr id="386058" name="Line 10"/>
          <p:cNvSpPr>
            <a:spLocks noChangeShapeType="1"/>
          </p:cNvSpPr>
          <p:nvPr/>
        </p:nvSpPr>
        <p:spPr bwMode="auto">
          <a:xfrm>
            <a:off x="1050925" y="1387475"/>
            <a:ext cx="5765800" cy="377507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6059" name="Rectangle 11"/>
          <p:cNvSpPr>
            <a:spLocks noChangeArrowheads="1"/>
          </p:cNvSpPr>
          <p:nvPr/>
        </p:nvSpPr>
        <p:spPr bwMode="auto">
          <a:xfrm>
            <a:off x="6826250" y="497205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D</a:t>
            </a:r>
          </a:p>
        </p:txBody>
      </p:sp>
      <p:sp>
        <p:nvSpPr>
          <p:cNvPr id="386060" name="Line 12"/>
          <p:cNvSpPr>
            <a:spLocks noChangeShapeType="1"/>
          </p:cNvSpPr>
          <p:nvPr/>
        </p:nvSpPr>
        <p:spPr bwMode="auto">
          <a:xfrm>
            <a:off x="4691063" y="3786188"/>
            <a:ext cx="0" cy="215900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6061" name="Rectangle 13"/>
          <p:cNvSpPr>
            <a:spLocks noChangeArrowheads="1"/>
          </p:cNvSpPr>
          <p:nvPr/>
        </p:nvSpPr>
        <p:spPr bwMode="auto">
          <a:xfrm>
            <a:off x="587375" y="34972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86062" name="Rectangle 14"/>
          <p:cNvSpPr>
            <a:spLocks noChangeArrowheads="1"/>
          </p:cNvSpPr>
          <p:nvPr/>
        </p:nvSpPr>
        <p:spPr bwMode="auto">
          <a:xfrm>
            <a:off x="4445000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86063" name="Line 15"/>
          <p:cNvSpPr>
            <a:spLocks noChangeShapeType="1"/>
          </p:cNvSpPr>
          <p:nvPr/>
        </p:nvSpPr>
        <p:spPr bwMode="auto">
          <a:xfrm>
            <a:off x="1066800" y="609600"/>
            <a:ext cx="0" cy="533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6064" name="Line 16"/>
          <p:cNvSpPr>
            <a:spLocks noChangeShapeType="1"/>
          </p:cNvSpPr>
          <p:nvPr/>
        </p:nvSpPr>
        <p:spPr bwMode="auto">
          <a:xfrm flipV="1">
            <a:off x="1068388" y="2112963"/>
            <a:ext cx="6557962" cy="36798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6065" name="Line 17"/>
          <p:cNvSpPr>
            <a:spLocks noChangeShapeType="1"/>
          </p:cNvSpPr>
          <p:nvPr/>
        </p:nvSpPr>
        <p:spPr bwMode="auto">
          <a:xfrm flipH="1">
            <a:off x="1085850" y="3768725"/>
            <a:ext cx="3554413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6066" name="Oval 18"/>
          <p:cNvSpPr>
            <a:spLocks noChangeArrowheads="1"/>
          </p:cNvSpPr>
          <p:nvPr/>
        </p:nvSpPr>
        <p:spPr bwMode="auto">
          <a:xfrm>
            <a:off x="4614863" y="3711575"/>
            <a:ext cx="114300" cy="111125"/>
          </a:xfrm>
          <a:prstGeom prst="ellipse">
            <a:avLst/>
          </a:prstGeom>
          <a:solidFill>
            <a:srgbClr val="00FF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6067" name="Text Box 19"/>
          <p:cNvSpPr txBox="1">
            <a:spLocks noChangeArrowheads="1"/>
          </p:cNvSpPr>
          <p:nvPr/>
        </p:nvSpPr>
        <p:spPr bwMode="auto">
          <a:xfrm>
            <a:off x="1166813" y="2552700"/>
            <a:ext cx="1692275" cy="82232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chemeClr val="bg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defRPr/>
            </a:pPr>
            <a:r>
              <a:rPr lang="en-GB" b="1" smtClean="0">
                <a:solidFill>
                  <a:schemeClr val="folHlink"/>
                </a:solidFill>
                <a:latin typeface="Arial" charset="0"/>
                <a:cs typeface="+mn-cs"/>
              </a:rPr>
              <a:t>Consumer</a:t>
            </a:r>
          </a:p>
          <a:p>
            <a:pPr algn="r">
              <a:defRPr/>
            </a:pPr>
            <a:r>
              <a:rPr lang="en-GB" b="1" smtClean="0">
                <a:solidFill>
                  <a:schemeClr val="folHlink"/>
                </a:solidFill>
                <a:latin typeface="Arial" charset="0"/>
                <a:cs typeface="+mn-cs"/>
              </a:rPr>
              <a:t>surplus</a:t>
            </a:r>
          </a:p>
        </p:txBody>
      </p:sp>
      <p:sp>
        <p:nvSpPr>
          <p:cNvPr id="386068" name="Text Box 20"/>
          <p:cNvSpPr txBox="1">
            <a:spLocks noChangeArrowheads="1"/>
          </p:cNvSpPr>
          <p:nvPr/>
        </p:nvSpPr>
        <p:spPr bwMode="auto">
          <a:xfrm>
            <a:off x="1277938" y="4114800"/>
            <a:ext cx="1522412" cy="82232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chemeClr val="bg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GB" b="1" smtClean="0">
                <a:solidFill>
                  <a:schemeClr val="accent1"/>
                </a:solidFill>
                <a:latin typeface="Arial" charset="0"/>
                <a:cs typeface="+mn-cs"/>
              </a:rPr>
              <a:t>Producer</a:t>
            </a:r>
          </a:p>
          <a:p>
            <a:pPr>
              <a:defRPr/>
            </a:pPr>
            <a:r>
              <a:rPr lang="en-GB" b="1" smtClean="0">
                <a:solidFill>
                  <a:schemeClr val="accent1"/>
                </a:solidFill>
                <a:latin typeface="Arial" charset="0"/>
                <a:cs typeface="+mn-cs"/>
              </a:rPr>
              <a:t>surplus</a:t>
            </a:r>
          </a:p>
        </p:txBody>
      </p:sp>
      <p:sp>
        <p:nvSpPr>
          <p:cNvPr id="386069" name="Text Box 21" descr="Parchment"/>
          <p:cNvSpPr txBox="1">
            <a:spLocks noChangeArrowheads="1"/>
          </p:cNvSpPr>
          <p:nvPr/>
        </p:nvSpPr>
        <p:spPr bwMode="auto">
          <a:xfrm>
            <a:off x="3869531" y="2038351"/>
            <a:ext cx="1719263" cy="84772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GB" b="1" dirty="0" smtClean="0">
                <a:solidFill>
                  <a:schemeClr val="accent1"/>
                </a:solidFill>
                <a:latin typeface="Arial" charset="0"/>
                <a:cs typeface="+mn-cs"/>
              </a:rPr>
              <a:t>Before-tax</a:t>
            </a:r>
          </a:p>
          <a:p>
            <a:pPr algn="ctr">
              <a:defRPr/>
            </a:pPr>
            <a:r>
              <a:rPr lang="en-GB" b="1" dirty="0" smtClean="0">
                <a:solidFill>
                  <a:schemeClr val="accent1"/>
                </a:solidFill>
                <a:latin typeface="Arial" charset="0"/>
                <a:cs typeface="+mn-cs"/>
              </a:rPr>
              <a:t>situation</a:t>
            </a:r>
          </a:p>
        </p:txBody>
      </p:sp>
      <p:sp>
        <p:nvSpPr>
          <p:cNvPr id="386070" name="Rectangle 22"/>
          <p:cNvSpPr>
            <a:spLocks noGrp="1" noChangeArrowheads="1"/>
          </p:cNvSpPr>
          <p:nvPr>
            <p:ph type="title"/>
          </p:nvPr>
        </p:nvSpPr>
        <p:spPr>
          <a:xfrm>
            <a:off x="0" y="1064418"/>
            <a:ext cx="9144000" cy="646113"/>
          </a:xfrm>
          <a:effectLst>
            <a:outerShdw blurRad="63500" dist="17961" dir="2700000" algn="ctr" rotWithShape="0">
              <a:schemeClr val="bg2">
                <a:alpha val="74998"/>
              </a:schemeClr>
            </a:outerShdw>
          </a:effectLst>
        </p:spPr>
        <p:txBody>
          <a:bodyPr lIns="92075" tIns="46038" rIns="92075" bIns="46038">
            <a:normAutofit fontScale="90000"/>
          </a:bodyPr>
          <a:lstStyle/>
          <a:p>
            <a:pPr>
              <a:defRPr/>
            </a:pPr>
            <a:r>
              <a:rPr lang="en-GB" dirty="0" smtClean="0">
                <a:cs typeface="+mj-cs"/>
              </a:rPr>
              <a:t>Deadweight loss from an indirect tax</a:t>
            </a:r>
          </a:p>
        </p:txBody>
      </p:sp>
    </p:spTree>
    <p:extLst>
      <p:ext uri="{BB962C8B-B14F-4D97-AF65-F5344CB8AC3E}">
        <p14:creationId xmlns:p14="http://schemas.microsoft.com/office/powerpoint/2010/main" val="3477016305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6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6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06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ChangeArrowheads="1"/>
          </p:cNvSpPr>
          <p:nvPr/>
        </p:nvSpPr>
        <p:spPr bwMode="auto">
          <a:xfrm>
            <a:off x="1058863" y="635000"/>
            <a:ext cx="6985000" cy="530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099" name="Freeform 3"/>
          <p:cNvSpPr>
            <a:spLocks/>
          </p:cNvSpPr>
          <p:nvPr/>
        </p:nvSpPr>
        <p:spPr bwMode="auto">
          <a:xfrm>
            <a:off x="1068388" y="3762375"/>
            <a:ext cx="3586162" cy="2014538"/>
          </a:xfrm>
          <a:custGeom>
            <a:avLst/>
            <a:gdLst>
              <a:gd name="T0" fmla="*/ 0 w 1737"/>
              <a:gd name="T1" fmla="*/ 11 h 976"/>
              <a:gd name="T2" fmla="*/ 0 w 1737"/>
              <a:gd name="T3" fmla="*/ 975 h 976"/>
              <a:gd name="T4" fmla="*/ 1736 w 1737"/>
              <a:gd name="T5" fmla="*/ 0 h 976"/>
              <a:gd name="T6" fmla="*/ 0 w 1737"/>
              <a:gd name="T7" fmla="*/ 11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37" h="976">
                <a:moveTo>
                  <a:pt x="0" y="11"/>
                </a:moveTo>
                <a:lnTo>
                  <a:pt x="0" y="975"/>
                </a:lnTo>
                <a:lnTo>
                  <a:pt x="1736" y="0"/>
                </a:lnTo>
                <a:lnTo>
                  <a:pt x="0" y="11"/>
                </a:lnTo>
              </a:path>
            </a:pathLst>
          </a:custGeom>
          <a:solidFill>
            <a:srgbClr val="E5CB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00" name="Freeform 4"/>
          <p:cNvSpPr>
            <a:spLocks/>
          </p:cNvSpPr>
          <p:nvPr/>
        </p:nvSpPr>
        <p:spPr bwMode="auto">
          <a:xfrm>
            <a:off x="1050925" y="1387475"/>
            <a:ext cx="3635375" cy="2387600"/>
          </a:xfrm>
          <a:custGeom>
            <a:avLst/>
            <a:gdLst>
              <a:gd name="T0" fmla="*/ 0 w 1726"/>
              <a:gd name="T1" fmla="*/ 0 h 1115"/>
              <a:gd name="T2" fmla="*/ 0 w 1726"/>
              <a:gd name="T3" fmla="*/ 1114 h 1115"/>
              <a:gd name="T4" fmla="*/ 1725 w 1726"/>
              <a:gd name="T5" fmla="*/ 1114 h 1115"/>
              <a:gd name="T6" fmla="*/ 0 w 1726"/>
              <a:gd name="T7" fmla="*/ 0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6" h="1115">
                <a:moveTo>
                  <a:pt x="0" y="0"/>
                </a:moveTo>
                <a:lnTo>
                  <a:pt x="0" y="1114"/>
                </a:lnTo>
                <a:lnTo>
                  <a:pt x="1725" y="1114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01" name="Line 5"/>
          <p:cNvSpPr>
            <a:spLocks noChangeShapeType="1"/>
          </p:cNvSpPr>
          <p:nvPr/>
        </p:nvSpPr>
        <p:spPr bwMode="auto">
          <a:xfrm>
            <a:off x="1066800" y="5943600"/>
            <a:ext cx="7010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02" name="Rectangle 6"/>
          <p:cNvSpPr>
            <a:spLocks noChangeArrowheads="1"/>
          </p:cNvSpPr>
          <p:nvPr/>
        </p:nvSpPr>
        <p:spPr bwMode="auto">
          <a:xfrm>
            <a:off x="746125" y="5851525"/>
            <a:ext cx="4016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200">
                <a:latin typeface="Arial" charset="0"/>
                <a:cs typeface="+mn-cs"/>
              </a:rPr>
              <a:t>O</a:t>
            </a:r>
          </a:p>
        </p:txBody>
      </p:sp>
      <p:sp>
        <p:nvSpPr>
          <p:cNvPr id="388103" name="Rectangle 7"/>
          <p:cNvSpPr>
            <a:spLocks noChangeArrowheads="1"/>
          </p:cNvSpPr>
          <p:nvPr/>
        </p:nvSpPr>
        <p:spPr bwMode="auto">
          <a:xfrm>
            <a:off x="7440613" y="1676400"/>
            <a:ext cx="56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r"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S</a:t>
            </a:r>
          </a:p>
        </p:txBody>
      </p:sp>
      <p:sp>
        <p:nvSpPr>
          <p:cNvPr id="388104" name="Rectangle 8"/>
          <p:cNvSpPr>
            <a:spLocks noChangeArrowheads="1"/>
          </p:cNvSpPr>
          <p:nvPr/>
        </p:nvSpPr>
        <p:spPr bwMode="auto">
          <a:xfrm>
            <a:off x="609600" y="415925"/>
            <a:ext cx="339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>
                <a:latin typeface="Arial" charset="0"/>
                <a:cs typeface="+mn-cs"/>
              </a:rPr>
              <a:t>£</a:t>
            </a:r>
          </a:p>
        </p:txBody>
      </p:sp>
      <p:sp>
        <p:nvSpPr>
          <p:cNvPr id="388105" name="Rectangle 9"/>
          <p:cNvSpPr>
            <a:spLocks noChangeArrowheads="1"/>
          </p:cNvSpPr>
          <p:nvPr/>
        </p:nvSpPr>
        <p:spPr bwMode="auto">
          <a:xfrm>
            <a:off x="7739063" y="5992813"/>
            <a:ext cx="4016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 i="1">
                <a:latin typeface="Arial" charset="0"/>
                <a:cs typeface="+mn-cs"/>
              </a:rPr>
              <a:t>Q</a:t>
            </a:r>
          </a:p>
        </p:txBody>
      </p:sp>
      <p:sp>
        <p:nvSpPr>
          <p:cNvPr id="388106" name="Line 10"/>
          <p:cNvSpPr>
            <a:spLocks noChangeShapeType="1"/>
          </p:cNvSpPr>
          <p:nvPr/>
        </p:nvSpPr>
        <p:spPr bwMode="auto">
          <a:xfrm>
            <a:off x="1050925" y="1387475"/>
            <a:ext cx="5765800" cy="377507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07" name="Rectangle 11"/>
          <p:cNvSpPr>
            <a:spLocks noChangeArrowheads="1"/>
          </p:cNvSpPr>
          <p:nvPr/>
        </p:nvSpPr>
        <p:spPr bwMode="auto">
          <a:xfrm>
            <a:off x="6826250" y="497205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D</a:t>
            </a:r>
          </a:p>
        </p:txBody>
      </p:sp>
      <p:sp>
        <p:nvSpPr>
          <p:cNvPr id="388108" name="Line 12"/>
          <p:cNvSpPr>
            <a:spLocks noChangeShapeType="1"/>
          </p:cNvSpPr>
          <p:nvPr/>
        </p:nvSpPr>
        <p:spPr bwMode="auto">
          <a:xfrm>
            <a:off x="4691063" y="3786188"/>
            <a:ext cx="0" cy="215900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09" name="Rectangle 13"/>
          <p:cNvSpPr>
            <a:spLocks noChangeArrowheads="1"/>
          </p:cNvSpPr>
          <p:nvPr/>
        </p:nvSpPr>
        <p:spPr bwMode="auto">
          <a:xfrm>
            <a:off x="587375" y="34972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88110" name="Rectangle 14"/>
          <p:cNvSpPr>
            <a:spLocks noChangeArrowheads="1"/>
          </p:cNvSpPr>
          <p:nvPr/>
        </p:nvSpPr>
        <p:spPr bwMode="auto">
          <a:xfrm>
            <a:off x="4445000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88111" name="Line 15"/>
          <p:cNvSpPr>
            <a:spLocks noChangeShapeType="1"/>
          </p:cNvSpPr>
          <p:nvPr/>
        </p:nvSpPr>
        <p:spPr bwMode="auto">
          <a:xfrm>
            <a:off x="1066800" y="609600"/>
            <a:ext cx="0" cy="533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12" name="Line 16"/>
          <p:cNvSpPr>
            <a:spLocks noChangeShapeType="1"/>
          </p:cNvSpPr>
          <p:nvPr/>
        </p:nvSpPr>
        <p:spPr bwMode="auto">
          <a:xfrm flipV="1">
            <a:off x="1068388" y="2112963"/>
            <a:ext cx="6557962" cy="36798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pSp>
        <p:nvGrpSpPr>
          <p:cNvPr id="388113" name="Group 17"/>
          <p:cNvGrpSpPr>
            <a:grpSpLocks/>
          </p:cNvGrpSpPr>
          <p:nvPr/>
        </p:nvGrpSpPr>
        <p:grpSpPr bwMode="auto">
          <a:xfrm>
            <a:off x="1101725" y="687388"/>
            <a:ext cx="6835775" cy="4068762"/>
            <a:chOff x="694" y="433"/>
            <a:chExt cx="4306" cy="2563"/>
          </a:xfrm>
        </p:grpSpPr>
        <p:sp>
          <p:nvSpPr>
            <p:cNvPr id="388114" name="Line 18"/>
            <p:cNvSpPr>
              <a:spLocks noChangeShapeType="1"/>
            </p:cNvSpPr>
            <p:nvPr/>
          </p:nvSpPr>
          <p:spPr bwMode="auto">
            <a:xfrm flipV="1">
              <a:off x="694" y="797"/>
              <a:ext cx="3919" cy="2199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88115" name="Rectangle 19"/>
            <p:cNvSpPr>
              <a:spLocks noChangeArrowheads="1"/>
            </p:cNvSpPr>
            <p:nvPr/>
          </p:nvSpPr>
          <p:spPr bwMode="auto">
            <a:xfrm>
              <a:off x="4353" y="433"/>
              <a:ext cx="64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defTabSz="762000">
                <a:defRPr/>
              </a:pPr>
              <a:r>
                <a:rPr lang="en-GB" i="1">
                  <a:solidFill>
                    <a:schemeClr val="hlink"/>
                  </a:solidFill>
                  <a:latin typeface="Arial" charset="0"/>
                  <a:cs typeface="+mn-cs"/>
                </a:rPr>
                <a:t>S </a:t>
              </a:r>
              <a:r>
                <a:rPr lang="en-GB" sz="2000" i="1">
                  <a:solidFill>
                    <a:schemeClr val="hlink"/>
                  </a:solidFill>
                  <a:latin typeface="Arial" charset="0"/>
                  <a:cs typeface="+mn-cs"/>
                </a:rPr>
                <a:t>+ tax</a:t>
              </a:r>
            </a:p>
          </p:txBody>
        </p:sp>
      </p:grpSp>
      <p:sp>
        <p:nvSpPr>
          <p:cNvPr id="388116" name="Line 20"/>
          <p:cNvSpPr>
            <a:spLocks noChangeShapeType="1"/>
          </p:cNvSpPr>
          <p:nvPr/>
        </p:nvSpPr>
        <p:spPr bwMode="auto">
          <a:xfrm flipH="1">
            <a:off x="1085850" y="3768725"/>
            <a:ext cx="3554413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17" name="Oval 21"/>
          <p:cNvSpPr>
            <a:spLocks noChangeArrowheads="1"/>
          </p:cNvSpPr>
          <p:nvPr/>
        </p:nvSpPr>
        <p:spPr bwMode="auto">
          <a:xfrm>
            <a:off x="4614863" y="3711575"/>
            <a:ext cx="114300" cy="111125"/>
          </a:xfrm>
          <a:prstGeom prst="ellipse">
            <a:avLst/>
          </a:prstGeom>
          <a:solidFill>
            <a:srgbClr val="00FF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pSp>
        <p:nvGrpSpPr>
          <p:cNvPr id="388118" name="Group 22"/>
          <p:cNvGrpSpPr>
            <a:grpSpLocks/>
          </p:cNvGrpSpPr>
          <p:nvPr/>
        </p:nvGrpSpPr>
        <p:grpSpPr bwMode="auto">
          <a:xfrm>
            <a:off x="3576638" y="3208338"/>
            <a:ext cx="473075" cy="3116262"/>
            <a:chOff x="2253" y="2021"/>
            <a:chExt cx="298" cy="1963"/>
          </a:xfrm>
        </p:grpSpPr>
        <p:sp>
          <p:nvSpPr>
            <p:cNvPr id="388119" name="Line 23"/>
            <p:cNvSpPr>
              <a:spLocks noChangeShapeType="1"/>
            </p:cNvSpPr>
            <p:nvPr/>
          </p:nvSpPr>
          <p:spPr bwMode="auto">
            <a:xfrm>
              <a:off x="2419" y="2021"/>
              <a:ext cx="0" cy="1703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prstDash val="lg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88120" name="Rectangle 24"/>
            <p:cNvSpPr>
              <a:spLocks noChangeArrowheads="1"/>
            </p:cNvSpPr>
            <p:nvPr/>
          </p:nvSpPr>
          <p:spPr bwMode="auto">
            <a:xfrm>
              <a:off x="2253" y="3734"/>
              <a:ext cx="29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defTabSz="762000">
                <a:defRPr/>
              </a:pPr>
              <a:r>
                <a:rPr lang="en-GB" sz="2000" i="1">
                  <a:solidFill>
                    <a:schemeClr val="hlink"/>
                  </a:solidFill>
                  <a:latin typeface="Arial" charset="0"/>
                  <a:cs typeface="+mn-cs"/>
                </a:rPr>
                <a:t>Q</a:t>
              </a:r>
              <a:r>
                <a:rPr lang="en-GB" sz="2000" baseline="-25000">
                  <a:solidFill>
                    <a:schemeClr val="hlink"/>
                  </a:solidFill>
                  <a:latin typeface="Arial" charset="0"/>
                  <a:cs typeface="+mn-cs"/>
                </a:rPr>
                <a:t>2</a:t>
              </a:r>
            </a:p>
          </p:txBody>
        </p:sp>
      </p:grpSp>
      <p:grpSp>
        <p:nvGrpSpPr>
          <p:cNvPr id="388121" name="Group 25"/>
          <p:cNvGrpSpPr>
            <a:grpSpLocks/>
          </p:cNvGrpSpPr>
          <p:nvPr/>
        </p:nvGrpSpPr>
        <p:grpSpPr bwMode="auto">
          <a:xfrm>
            <a:off x="587375" y="2951163"/>
            <a:ext cx="3252788" cy="396875"/>
            <a:chOff x="370" y="1859"/>
            <a:chExt cx="2049" cy="250"/>
          </a:xfrm>
        </p:grpSpPr>
        <p:sp>
          <p:nvSpPr>
            <p:cNvPr id="388122" name="Line 26"/>
            <p:cNvSpPr>
              <a:spLocks noChangeShapeType="1"/>
            </p:cNvSpPr>
            <p:nvPr/>
          </p:nvSpPr>
          <p:spPr bwMode="auto">
            <a:xfrm flipH="1">
              <a:off x="673" y="2021"/>
              <a:ext cx="1746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prstDash val="lg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88123" name="Rectangle 27"/>
            <p:cNvSpPr>
              <a:spLocks noChangeArrowheads="1"/>
            </p:cNvSpPr>
            <p:nvPr/>
          </p:nvSpPr>
          <p:spPr bwMode="auto">
            <a:xfrm>
              <a:off x="370" y="1859"/>
              <a:ext cx="28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defTabSz="762000">
                <a:defRPr/>
              </a:pPr>
              <a:r>
                <a:rPr lang="en-GB" sz="2000" i="1">
                  <a:solidFill>
                    <a:schemeClr val="hlink"/>
                  </a:solidFill>
                  <a:latin typeface="Arial" charset="0"/>
                  <a:cs typeface="+mn-cs"/>
                </a:rPr>
                <a:t>P</a:t>
              </a:r>
              <a:r>
                <a:rPr lang="en-GB" sz="2000" baseline="-25000">
                  <a:solidFill>
                    <a:schemeClr val="hlink"/>
                  </a:solidFill>
                  <a:latin typeface="Arial" charset="0"/>
                  <a:cs typeface="+mn-cs"/>
                </a:rPr>
                <a:t>2</a:t>
              </a:r>
            </a:p>
          </p:txBody>
        </p:sp>
      </p:grpSp>
      <p:grpSp>
        <p:nvGrpSpPr>
          <p:cNvPr id="388124" name="Group 28"/>
          <p:cNvGrpSpPr>
            <a:grpSpLocks/>
          </p:cNvGrpSpPr>
          <p:nvPr/>
        </p:nvGrpSpPr>
        <p:grpSpPr bwMode="auto">
          <a:xfrm>
            <a:off x="0" y="4005263"/>
            <a:ext cx="3840163" cy="396875"/>
            <a:chOff x="0" y="2523"/>
            <a:chExt cx="2419" cy="250"/>
          </a:xfrm>
        </p:grpSpPr>
        <p:sp>
          <p:nvSpPr>
            <p:cNvPr id="388125" name="Line 29"/>
            <p:cNvSpPr>
              <a:spLocks noChangeShapeType="1"/>
            </p:cNvSpPr>
            <p:nvPr/>
          </p:nvSpPr>
          <p:spPr bwMode="auto">
            <a:xfrm flipH="1">
              <a:off x="673" y="2674"/>
              <a:ext cx="1746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prstDash val="lg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88126" name="Rectangle 30"/>
            <p:cNvSpPr>
              <a:spLocks noChangeArrowheads="1"/>
            </p:cNvSpPr>
            <p:nvPr/>
          </p:nvSpPr>
          <p:spPr bwMode="auto">
            <a:xfrm>
              <a:off x="0" y="2523"/>
              <a:ext cx="60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defTabSz="762000">
                <a:defRPr/>
              </a:pPr>
              <a:r>
                <a:rPr lang="en-GB" sz="2000" i="1">
                  <a:solidFill>
                    <a:schemeClr val="hlink"/>
                  </a:solidFill>
                  <a:latin typeface="Arial" charset="0"/>
                  <a:cs typeface="+mn-cs"/>
                </a:rPr>
                <a:t>P</a:t>
              </a:r>
              <a:r>
                <a:rPr lang="en-GB" sz="2000" baseline="-25000">
                  <a:solidFill>
                    <a:schemeClr val="hlink"/>
                  </a:solidFill>
                  <a:latin typeface="Arial" charset="0"/>
                  <a:cs typeface="+mn-cs"/>
                </a:rPr>
                <a:t>2</a:t>
              </a:r>
              <a:r>
                <a:rPr lang="en-GB" sz="1600">
                  <a:solidFill>
                    <a:schemeClr val="hlink"/>
                  </a:solidFill>
                  <a:latin typeface="Arial" charset="0"/>
                  <a:cs typeface="+mn-cs"/>
                </a:rPr>
                <a:t> </a:t>
              </a:r>
              <a:r>
                <a:rPr lang="en-GB" sz="2000">
                  <a:solidFill>
                    <a:schemeClr val="hlink"/>
                  </a:solidFill>
                  <a:latin typeface="Symbol" charset="0"/>
                  <a:cs typeface="+mn-cs"/>
                </a:rPr>
                <a:t>-</a:t>
              </a:r>
              <a:r>
                <a:rPr lang="en-GB" sz="1600">
                  <a:solidFill>
                    <a:schemeClr val="hlink"/>
                  </a:solidFill>
                  <a:latin typeface="Symbol" charset="0"/>
                  <a:cs typeface="+mn-cs"/>
                </a:rPr>
                <a:t> </a:t>
              </a:r>
              <a:r>
                <a:rPr lang="en-GB" sz="1600">
                  <a:solidFill>
                    <a:schemeClr val="hlink"/>
                  </a:solidFill>
                  <a:latin typeface="Arial" charset="0"/>
                  <a:cs typeface="+mn-cs"/>
                </a:rPr>
                <a:t>tax</a:t>
              </a:r>
            </a:p>
          </p:txBody>
        </p:sp>
      </p:grpSp>
      <p:sp>
        <p:nvSpPr>
          <p:cNvPr id="388127" name="Oval 31"/>
          <p:cNvSpPr>
            <a:spLocks noChangeArrowheads="1"/>
          </p:cNvSpPr>
          <p:nvPr/>
        </p:nvSpPr>
        <p:spPr bwMode="auto">
          <a:xfrm>
            <a:off x="3779838" y="3149600"/>
            <a:ext cx="114300" cy="111125"/>
          </a:xfrm>
          <a:prstGeom prst="ellipse">
            <a:avLst/>
          </a:prstGeom>
          <a:solidFill>
            <a:srgbClr val="FF99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28" name="Oval 32"/>
          <p:cNvSpPr>
            <a:spLocks noChangeArrowheads="1"/>
          </p:cNvSpPr>
          <p:nvPr/>
        </p:nvSpPr>
        <p:spPr bwMode="auto">
          <a:xfrm>
            <a:off x="3778250" y="4186238"/>
            <a:ext cx="114300" cy="111125"/>
          </a:xfrm>
          <a:prstGeom prst="ellipse">
            <a:avLst/>
          </a:prstGeom>
          <a:solidFill>
            <a:srgbClr val="FF99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29" name="Rectangle 33"/>
          <p:cNvSpPr>
            <a:spLocks noGrp="1" noChangeArrowheads="1"/>
          </p:cNvSpPr>
          <p:nvPr>
            <p:ph type="title"/>
          </p:nvPr>
        </p:nvSpPr>
        <p:spPr>
          <a:xfrm>
            <a:off x="68263" y="1030287"/>
            <a:ext cx="9144000" cy="646113"/>
          </a:xfrm>
          <a:effectLst>
            <a:outerShdw blurRad="63500" dist="17961" dir="2700000" algn="ctr" rotWithShape="0">
              <a:schemeClr val="bg2">
                <a:alpha val="74998"/>
              </a:schemeClr>
            </a:outerShdw>
          </a:effectLst>
        </p:spPr>
        <p:txBody>
          <a:bodyPr lIns="92075" tIns="46038" rIns="92075" bIns="46038">
            <a:normAutofit fontScale="90000"/>
          </a:bodyPr>
          <a:lstStyle/>
          <a:p>
            <a:pPr>
              <a:defRPr/>
            </a:pPr>
            <a:r>
              <a:rPr lang="en-GB" dirty="0" smtClean="0">
                <a:cs typeface="+mj-cs"/>
              </a:rPr>
              <a:t>Deadweight loss from an indirect tax</a:t>
            </a:r>
          </a:p>
        </p:txBody>
      </p:sp>
    </p:spTree>
    <p:extLst>
      <p:ext uri="{BB962C8B-B14F-4D97-AF65-F5344CB8AC3E}">
        <p14:creationId xmlns:p14="http://schemas.microsoft.com/office/powerpoint/2010/main" val="2745796327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8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8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8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8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8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88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88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8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8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8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8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88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127" grpId="0" animBg="1"/>
      <p:bldP spid="38812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37</TotalTime>
  <Words>348</Words>
  <Application>Microsoft Macintosh PowerPoint</Application>
  <PresentationFormat>On-screen Show (4:3)</PresentationFormat>
  <Paragraphs>172</Paragraphs>
  <Slides>14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Executive</vt:lpstr>
      <vt:lpstr>Consumer, Producer and Community Surplus</vt:lpstr>
      <vt:lpstr>Consumer Surplus</vt:lpstr>
      <vt:lpstr> Producer Surplus</vt:lpstr>
      <vt:lpstr>Community Surplus of Competitive Markets</vt:lpstr>
      <vt:lpstr>The incidence of taxation on Community Surplus</vt:lpstr>
      <vt:lpstr>Deadweight loss from an indirect tax</vt:lpstr>
      <vt:lpstr>Deadweight loss from an indirect tax</vt:lpstr>
      <vt:lpstr>Deadweight loss from an indirect tax</vt:lpstr>
      <vt:lpstr>Deadweight loss from an indirect tax</vt:lpstr>
      <vt:lpstr>Deadweight loss from an indirect tax</vt:lpstr>
      <vt:lpstr>Deadweight loss from an indirect tax</vt:lpstr>
      <vt:lpstr>Deadweight loss from an indirect tax</vt:lpstr>
      <vt:lpstr>Deadweight loss from an indirect tax</vt:lpstr>
      <vt:lpstr>Deadweight loss from an indirect tax</vt:lpstr>
    </vt:vector>
  </TitlesOfParts>
  <Company>DCS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Consumer, Producer and Community Surplus</dc:title>
  <dc:creator>paul.murphy Murphy</dc:creator>
  <cp:lastModifiedBy>paul.murphy Murphy</cp:lastModifiedBy>
  <cp:revision>3</cp:revision>
  <dcterms:created xsi:type="dcterms:W3CDTF">2012-11-14T03:25:20Z</dcterms:created>
  <dcterms:modified xsi:type="dcterms:W3CDTF">2012-11-14T04:02:43Z</dcterms:modified>
</cp:coreProperties>
</file>